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1"/>
  </p:sldMasterIdLst>
  <p:notesMasterIdLst>
    <p:notesMasterId r:id="rId14"/>
  </p:notesMasterIdLst>
  <p:sldIdLst>
    <p:sldId id="256" r:id="rId2"/>
    <p:sldId id="257" r:id="rId3"/>
    <p:sldId id="271" r:id="rId4"/>
    <p:sldId id="266" r:id="rId5"/>
    <p:sldId id="281" r:id="rId6"/>
    <p:sldId id="276" r:id="rId7"/>
    <p:sldId id="272" r:id="rId8"/>
    <p:sldId id="269" r:id="rId9"/>
    <p:sldId id="279" r:id="rId10"/>
    <p:sldId id="274" r:id="rId11"/>
    <p:sldId id="280" r:id="rId12"/>
    <p:sldId id="283"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B4EDEB-E5D5-4F33-B144-255DD0C50C05}" v="378" dt="2025-08-23T01:23:18.9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4660"/>
  </p:normalViewPr>
  <p:slideViewPr>
    <p:cSldViewPr snapToGrid="0">
      <p:cViewPr varScale="1">
        <p:scale>
          <a:sx n="97" d="100"/>
          <a:sy n="97" d="100"/>
        </p:scale>
        <p:origin x="822"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svg"/><Relationship Id="rId3" Type="http://schemas.openxmlformats.org/officeDocument/2006/relationships/hyperlink" Target="https://inclusive.tki.org.nz/guides/supporting-lgbtqia-students/build-understanding-of-key-concepts-and-terms/" TargetMode="External"/><Relationship Id="rId7" Type="http://schemas.openxmlformats.org/officeDocument/2006/relationships/image" Target="../media/image18.svg"/><Relationship Id="rId12" Type="http://schemas.openxmlformats.org/officeDocument/2006/relationships/image" Target="../media/image22.png"/><Relationship Id="rId17" Type="http://schemas.openxmlformats.org/officeDocument/2006/relationships/image" Target="../media/image27.svg"/><Relationship Id="rId2" Type="http://schemas.openxmlformats.org/officeDocument/2006/relationships/hyperlink" Target="https://resistgendereducation.substack.com/p/cass-on-education" TargetMode="External"/><Relationship Id="rId16" Type="http://schemas.openxmlformats.org/officeDocument/2006/relationships/image" Target="../media/image26.png"/><Relationship Id="rId1" Type="http://schemas.openxmlformats.org/officeDocument/2006/relationships/hyperlink" Target="https://webarchive.nationalarchives.gov.uk/ukgwa/20250310143933/https:/cass.independent-review.uk/home/publications/final-report/" TargetMode="External"/><Relationship Id="rId6" Type="http://schemas.openxmlformats.org/officeDocument/2006/relationships/image" Target="../media/image17.png"/><Relationship Id="rId11" Type="http://schemas.openxmlformats.org/officeDocument/2006/relationships/image" Target="../media/image21.svg"/><Relationship Id="rId5" Type="http://schemas.openxmlformats.org/officeDocument/2006/relationships/hyperlink" Target="https://www.telegraph.co.uk/news/2023/08/27/chloe-cole-detransition-awareness-us-congress/?ICID=continue_without_subscribing_reg_first" TargetMode="External"/><Relationship Id="rId15" Type="http://schemas.openxmlformats.org/officeDocument/2006/relationships/image" Target="../media/image25.svg"/><Relationship Id="rId10" Type="http://schemas.openxmlformats.org/officeDocument/2006/relationships/image" Target="../media/image7.png"/><Relationship Id="rId4" Type="http://schemas.openxmlformats.org/officeDocument/2006/relationships/hyperlink" Target="https://www.fsu.nz/blog/thousands-call-for-teaching-council-to-maintain-teacher-discretion-over-preferred-pronouns" TargetMode="External"/><Relationship Id="rId9" Type="http://schemas.openxmlformats.org/officeDocument/2006/relationships/image" Target="../media/image20.svg"/><Relationship Id="rId14" Type="http://schemas.openxmlformats.org/officeDocument/2006/relationships/image" Target="../media/image24.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4.png"/><Relationship Id="rId3" Type="http://schemas.openxmlformats.org/officeDocument/2006/relationships/hyperlink" Target="https://webarchive.nationalarchives.gov.uk/ukgwa/20250310143933/https:/cass.independent-review.uk/home/publications/final-report/" TargetMode="External"/><Relationship Id="rId7" Type="http://schemas.openxmlformats.org/officeDocument/2006/relationships/image" Target="../media/image7.png"/><Relationship Id="rId12" Type="http://schemas.openxmlformats.org/officeDocument/2006/relationships/hyperlink" Target="https://www.fsu.nz/blog/thousands-call-for-teaching-council-to-maintain-teacher-discretion-over-preferred-pronouns" TargetMode="External"/><Relationship Id="rId17" Type="http://schemas.openxmlformats.org/officeDocument/2006/relationships/hyperlink" Target="https://www.telegraph.co.uk/news/2023/08/27/chloe-cole-detransition-awareness-us-congress/?ICID=continue_without_subscribing_reg_first" TargetMode="External"/><Relationship Id="rId2" Type="http://schemas.openxmlformats.org/officeDocument/2006/relationships/image" Target="../media/image18.svg"/><Relationship Id="rId16" Type="http://schemas.openxmlformats.org/officeDocument/2006/relationships/image" Target="../media/image27.svg"/><Relationship Id="rId1" Type="http://schemas.openxmlformats.org/officeDocument/2006/relationships/image" Target="../media/image17.png"/><Relationship Id="rId6" Type="http://schemas.openxmlformats.org/officeDocument/2006/relationships/hyperlink" Target="https://resistgendereducation.substack.com/p/cass-on-education" TargetMode="External"/><Relationship Id="rId11" Type="http://schemas.openxmlformats.org/officeDocument/2006/relationships/image" Target="../media/image23.svg"/><Relationship Id="rId5" Type="http://schemas.openxmlformats.org/officeDocument/2006/relationships/image" Target="../media/image20.svg"/><Relationship Id="rId15" Type="http://schemas.openxmlformats.org/officeDocument/2006/relationships/image" Target="../media/image26.pn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hyperlink" Target="https://inclusive.tki.org.nz/guides/supporting-lgbtqia-students/build-understanding-of-key-concepts-and-terms/" TargetMode="External"/><Relationship Id="rId1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699B0E-CFB5-4695-8637-21E65CEA6F88}" type="doc">
      <dgm:prSet loTypeId="urn:microsoft.com/office/officeart/2005/8/layout/default" loCatId="list" qsTypeId="urn:microsoft.com/office/officeart/2005/8/quickstyle/simple5" qsCatId="simple" csTypeId="urn:microsoft.com/office/officeart/2005/8/colors/colorful1" csCatId="colorful" phldr="1"/>
      <dgm:spPr/>
      <dgm:t>
        <a:bodyPr/>
        <a:lstStyle/>
        <a:p>
          <a:endParaRPr lang="en-US"/>
        </a:p>
      </dgm:t>
    </dgm:pt>
    <dgm:pt modelId="{550B0E97-FD55-46BC-9D73-0C798E9F4755}">
      <dgm:prSet custT="1"/>
      <dgm:spPr/>
      <dgm:t>
        <a:bodyPr/>
        <a:lstStyle/>
        <a:p>
          <a:r>
            <a:rPr lang="en-NZ" sz="2000" b="1" dirty="0">
              <a:solidFill>
                <a:schemeClr val="bg2">
                  <a:lumMod val="75000"/>
                </a:schemeClr>
              </a:solidFill>
            </a:rPr>
            <a:t>Gender identity is a belief, not a fact. </a:t>
          </a:r>
          <a:endParaRPr lang="en-US" sz="2000" b="1" dirty="0">
            <a:solidFill>
              <a:schemeClr val="bg2">
                <a:lumMod val="75000"/>
              </a:schemeClr>
            </a:solidFill>
          </a:endParaRPr>
        </a:p>
      </dgm:t>
    </dgm:pt>
    <dgm:pt modelId="{688FEEC9-A4FE-4FC0-ABB8-E340BA7ED7DF}" type="parTrans" cxnId="{8D62C32D-18C8-4399-BCFB-4B8E03D655DE}">
      <dgm:prSet/>
      <dgm:spPr/>
      <dgm:t>
        <a:bodyPr/>
        <a:lstStyle/>
        <a:p>
          <a:endParaRPr lang="en-US"/>
        </a:p>
      </dgm:t>
    </dgm:pt>
    <dgm:pt modelId="{AE85CC12-AC95-4C5A-A5F0-3B8C2EA87061}" type="sibTrans" cxnId="{8D62C32D-18C8-4399-BCFB-4B8E03D655DE}">
      <dgm:prSet/>
      <dgm:spPr/>
      <dgm:t>
        <a:bodyPr/>
        <a:lstStyle/>
        <a:p>
          <a:endParaRPr lang="en-US"/>
        </a:p>
      </dgm:t>
    </dgm:pt>
    <dgm:pt modelId="{C5750966-262E-461E-B487-BB4711773FD8}">
      <dgm:prSet custT="1"/>
      <dgm:spPr/>
      <dgm:t>
        <a:bodyPr/>
        <a:lstStyle/>
        <a:p>
          <a:r>
            <a:rPr lang="en-NZ" sz="2000" b="1" dirty="0"/>
            <a:t>There is no scientific evidence of a soul-like internal 'gender identity'. </a:t>
          </a:r>
          <a:endParaRPr lang="en-US" sz="2000" b="1" dirty="0"/>
        </a:p>
      </dgm:t>
    </dgm:pt>
    <dgm:pt modelId="{448A75EA-62AD-43D6-9A2E-D1C65F178C33}" type="parTrans" cxnId="{E7F7CDCA-CC55-4D25-AACA-D778CC29E28D}">
      <dgm:prSet/>
      <dgm:spPr/>
      <dgm:t>
        <a:bodyPr/>
        <a:lstStyle/>
        <a:p>
          <a:endParaRPr lang="en-US"/>
        </a:p>
      </dgm:t>
    </dgm:pt>
    <dgm:pt modelId="{22B82E5D-9603-4F95-818A-B1CA19F91AAF}" type="sibTrans" cxnId="{E7F7CDCA-CC55-4D25-AACA-D778CC29E28D}">
      <dgm:prSet/>
      <dgm:spPr/>
      <dgm:t>
        <a:bodyPr/>
        <a:lstStyle/>
        <a:p>
          <a:endParaRPr lang="en-US"/>
        </a:p>
      </dgm:t>
    </dgm:pt>
    <dgm:pt modelId="{26471D31-FBDA-4D57-A6C3-18741F433E37}">
      <dgm:prSet custT="1"/>
      <dgm:spPr/>
      <dgm:t>
        <a:bodyPr/>
        <a:lstStyle/>
        <a:p>
          <a:r>
            <a:rPr lang="en-NZ" sz="2000" b="1" dirty="0"/>
            <a:t>Humans cannot change sex. Any changes people make are cosmetic – the person's reproductive category (sex) stays the same. </a:t>
          </a:r>
          <a:endParaRPr lang="en-US" sz="2000" b="1" dirty="0"/>
        </a:p>
      </dgm:t>
    </dgm:pt>
    <dgm:pt modelId="{50345E41-1BC8-4B70-ABDA-72CFF509D542}" type="parTrans" cxnId="{C39B97C1-5E85-4C42-BF38-524B1EAD40DD}">
      <dgm:prSet/>
      <dgm:spPr/>
      <dgm:t>
        <a:bodyPr/>
        <a:lstStyle/>
        <a:p>
          <a:endParaRPr lang="en-US"/>
        </a:p>
      </dgm:t>
    </dgm:pt>
    <dgm:pt modelId="{2E480EB6-E6E4-4531-9D26-B49B6DD13BD8}" type="sibTrans" cxnId="{C39B97C1-5E85-4C42-BF38-524B1EAD40DD}">
      <dgm:prSet/>
      <dgm:spPr/>
      <dgm:t>
        <a:bodyPr/>
        <a:lstStyle/>
        <a:p>
          <a:endParaRPr lang="en-US"/>
        </a:p>
      </dgm:t>
    </dgm:pt>
    <dgm:pt modelId="{4D127D5C-FF2A-4BE6-B09A-B98B37CDC0CE}">
      <dgm:prSet custT="1"/>
      <dgm:spPr/>
      <dgm:t>
        <a:bodyPr/>
        <a:lstStyle/>
        <a:p>
          <a:r>
            <a:rPr lang="en-NZ" sz="2000" b="1" dirty="0">
              <a:solidFill>
                <a:schemeClr val="bg2">
                  <a:lumMod val="75000"/>
                </a:schemeClr>
              </a:solidFill>
            </a:rPr>
            <a:t>Gender identity is not a human right.</a:t>
          </a:r>
          <a:endParaRPr lang="en-US" sz="2000" dirty="0">
            <a:solidFill>
              <a:schemeClr val="bg2">
                <a:lumMod val="75000"/>
              </a:schemeClr>
            </a:solidFill>
          </a:endParaRPr>
        </a:p>
      </dgm:t>
    </dgm:pt>
    <dgm:pt modelId="{D48513BD-E93D-4659-80A0-84F47814CDCF}" type="parTrans" cxnId="{DDB3885E-AC77-4162-B087-0C73D5833E37}">
      <dgm:prSet/>
      <dgm:spPr/>
      <dgm:t>
        <a:bodyPr/>
        <a:lstStyle/>
        <a:p>
          <a:endParaRPr lang="en-US"/>
        </a:p>
      </dgm:t>
    </dgm:pt>
    <dgm:pt modelId="{D3B46C69-99E7-4F5C-B59A-70EF5EEB11ED}" type="sibTrans" cxnId="{DDB3885E-AC77-4162-B087-0C73D5833E37}">
      <dgm:prSet/>
      <dgm:spPr/>
      <dgm:t>
        <a:bodyPr/>
        <a:lstStyle/>
        <a:p>
          <a:endParaRPr lang="en-US"/>
        </a:p>
      </dgm:t>
    </dgm:pt>
    <dgm:pt modelId="{7AE2584C-B85B-4624-8EEB-694BC1B31D12}">
      <dgm:prSet custT="1"/>
      <dgm:spPr/>
      <dgm:t>
        <a:bodyPr/>
        <a:lstStyle/>
        <a:p>
          <a:r>
            <a:rPr lang="en-NZ" sz="2000" b="1" dirty="0"/>
            <a:t>There is no human right to identify into a category to which you do not belong. </a:t>
          </a:r>
          <a:endParaRPr lang="en-US" sz="2000" b="1" dirty="0"/>
        </a:p>
      </dgm:t>
    </dgm:pt>
    <dgm:pt modelId="{5FEE573E-9D82-4419-A5C5-1A41EB79BC82}" type="parTrans" cxnId="{DA71AB86-CDE0-4545-8A18-80ECA7C6DD8D}">
      <dgm:prSet/>
      <dgm:spPr/>
      <dgm:t>
        <a:bodyPr/>
        <a:lstStyle/>
        <a:p>
          <a:endParaRPr lang="en-US"/>
        </a:p>
      </dgm:t>
    </dgm:pt>
    <dgm:pt modelId="{363FF755-E6B8-4A55-B5B4-BF11CBC28153}" type="sibTrans" cxnId="{DA71AB86-CDE0-4545-8A18-80ECA7C6DD8D}">
      <dgm:prSet/>
      <dgm:spPr/>
      <dgm:t>
        <a:bodyPr/>
        <a:lstStyle/>
        <a:p>
          <a:endParaRPr lang="en-US"/>
        </a:p>
      </dgm:t>
    </dgm:pt>
    <dgm:pt modelId="{6337C40A-8376-40E9-A702-DF5F46EEB785}">
      <dgm:prSet custT="1"/>
      <dgm:spPr/>
      <dgm:t>
        <a:bodyPr/>
        <a:lstStyle/>
        <a:p>
          <a:r>
            <a:rPr lang="en-NZ" sz="2000" b="1" dirty="0"/>
            <a:t>Inclusion does not mean the right to be included into any group of your choice. </a:t>
          </a:r>
          <a:endParaRPr lang="en-US" sz="2000" b="1" dirty="0"/>
        </a:p>
      </dgm:t>
    </dgm:pt>
    <dgm:pt modelId="{BADEB13D-7A9C-4E6C-86D9-84B7415C04A6}" type="parTrans" cxnId="{7CA2FA50-A415-41C7-9996-4282B978CA74}">
      <dgm:prSet/>
      <dgm:spPr/>
      <dgm:t>
        <a:bodyPr/>
        <a:lstStyle/>
        <a:p>
          <a:endParaRPr lang="en-US"/>
        </a:p>
      </dgm:t>
    </dgm:pt>
    <dgm:pt modelId="{0A73F95C-E8EE-4FF9-A26C-F6AFC3867941}" type="sibTrans" cxnId="{7CA2FA50-A415-41C7-9996-4282B978CA74}">
      <dgm:prSet/>
      <dgm:spPr/>
      <dgm:t>
        <a:bodyPr/>
        <a:lstStyle/>
        <a:p>
          <a:endParaRPr lang="en-US"/>
        </a:p>
      </dgm:t>
    </dgm:pt>
    <dgm:pt modelId="{67C56819-D805-438F-AF05-4DF10D0C0B14}">
      <dgm:prSet custT="1"/>
      <dgm:spPr/>
      <dgm:t>
        <a:bodyPr/>
        <a:lstStyle/>
        <a:p>
          <a:r>
            <a:rPr lang="en-NZ" sz="2000" b="1" dirty="0">
              <a:solidFill>
                <a:schemeClr val="bg2">
                  <a:lumMod val="75000"/>
                </a:schemeClr>
              </a:solidFill>
            </a:rPr>
            <a:t>Gender identity is not Gay Rights 2.0.</a:t>
          </a:r>
          <a:endParaRPr lang="en-US" sz="2000" dirty="0">
            <a:solidFill>
              <a:schemeClr val="bg2">
                <a:lumMod val="75000"/>
              </a:schemeClr>
            </a:solidFill>
          </a:endParaRPr>
        </a:p>
      </dgm:t>
    </dgm:pt>
    <dgm:pt modelId="{846F5148-4ED4-446D-85F2-FF6FFC331CEC}" type="parTrans" cxnId="{7E13D3D4-878E-4F9A-81A0-CBAC91C69520}">
      <dgm:prSet/>
      <dgm:spPr/>
      <dgm:t>
        <a:bodyPr/>
        <a:lstStyle/>
        <a:p>
          <a:endParaRPr lang="en-US"/>
        </a:p>
      </dgm:t>
    </dgm:pt>
    <dgm:pt modelId="{DC2F95A6-11B8-4239-9122-0D6D166970F0}" type="sibTrans" cxnId="{7E13D3D4-878E-4F9A-81A0-CBAC91C69520}">
      <dgm:prSet/>
      <dgm:spPr/>
      <dgm:t>
        <a:bodyPr/>
        <a:lstStyle/>
        <a:p>
          <a:endParaRPr lang="en-US"/>
        </a:p>
      </dgm:t>
    </dgm:pt>
    <dgm:pt modelId="{DFAE53B6-ABEF-4AA0-B9CA-6C49DDF1A9C4}">
      <dgm:prSet custT="1"/>
      <dgm:spPr/>
      <dgm:t>
        <a:bodyPr/>
        <a:lstStyle/>
        <a:p>
          <a:r>
            <a:rPr lang="en-NZ" sz="2000" b="1" dirty="0"/>
            <a:t>Gay rights promotes acceptance. </a:t>
          </a:r>
          <a:endParaRPr lang="en-US" sz="2000" b="1" dirty="0"/>
        </a:p>
      </dgm:t>
    </dgm:pt>
    <dgm:pt modelId="{69304BE0-6CA3-4D8B-9EFB-6156D842DE8E}" type="parTrans" cxnId="{604E81A2-9FA0-4DCE-8050-3C88004B9980}">
      <dgm:prSet/>
      <dgm:spPr/>
      <dgm:t>
        <a:bodyPr/>
        <a:lstStyle/>
        <a:p>
          <a:endParaRPr lang="en-US"/>
        </a:p>
      </dgm:t>
    </dgm:pt>
    <dgm:pt modelId="{BBAC89CF-972C-4F0A-B67D-1B4800DCEB17}" type="sibTrans" cxnId="{604E81A2-9FA0-4DCE-8050-3C88004B9980}">
      <dgm:prSet/>
      <dgm:spPr/>
      <dgm:t>
        <a:bodyPr/>
        <a:lstStyle/>
        <a:p>
          <a:endParaRPr lang="en-US"/>
        </a:p>
      </dgm:t>
    </dgm:pt>
    <dgm:pt modelId="{8AAC3192-754C-476C-9D38-29AE466F2CD2}">
      <dgm:prSet custT="1"/>
      <dgm:spPr/>
      <dgm:t>
        <a:bodyPr/>
        <a:lstStyle/>
        <a:p>
          <a:r>
            <a:rPr lang="en-NZ" sz="2000" b="1" dirty="0"/>
            <a:t>Gender identity promotes body dissociation which can lead to a lifetime of medicalisation and potential sterility. </a:t>
          </a:r>
          <a:endParaRPr lang="en-US" sz="2000" b="1" dirty="0"/>
        </a:p>
      </dgm:t>
    </dgm:pt>
    <dgm:pt modelId="{44E3E505-9C73-4553-92DD-F817FC9C52D3}" type="parTrans" cxnId="{866778F4-426C-4C50-913D-C10A677A7081}">
      <dgm:prSet/>
      <dgm:spPr/>
      <dgm:t>
        <a:bodyPr/>
        <a:lstStyle/>
        <a:p>
          <a:endParaRPr lang="en-NZ"/>
        </a:p>
      </dgm:t>
    </dgm:pt>
    <dgm:pt modelId="{BA128EB3-BDEE-4AD3-AEB1-0A6BEB3352F2}" type="sibTrans" cxnId="{866778F4-426C-4C50-913D-C10A677A7081}">
      <dgm:prSet/>
      <dgm:spPr/>
      <dgm:t>
        <a:bodyPr/>
        <a:lstStyle/>
        <a:p>
          <a:endParaRPr lang="en-NZ"/>
        </a:p>
      </dgm:t>
    </dgm:pt>
    <dgm:pt modelId="{362B99F5-E247-48D9-8864-21E7455E8EED}">
      <dgm:prSet custT="1"/>
      <dgm:spPr/>
      <dgm:t>
        <a:bodyPr/>
        <a:lstStyle/>
        <a:p>
          <a:endParaRPr lang="en-US" sz="2000" b="1" dirty="0"/>
        </a:p>
      </dgm:t>
    </dgm:pt>
    <dgm:pt modelId="{D988E833-D3D0-4EF5-A1E2-10178A141BE9}" type="parTrans" cxnId="{3561F075-409E-418E-B45E-151EA8FF161D}">
      <dgm:prSet/>
      <dgm:spPr/>
      <dgm:t>
        <a:bodyPr/>
        <a:lstStyle/>
        <a:p>
          <a:endParaRPr lang="en-NZ"/>
        </a:p>
      </dgm:t>
    </dgm:pt>
    <dgm:pt modelId="{98B91825-864C-44DA-8374-AB46E562BFDA}" type="sibTrans" cxnId="{3561F075-409E-418E-B45E-151EA8FF161D}">
      <dgm:prSet/>
      <dgm:spPr/>
      <dgm:t>
        <a:bodyPr/>
        <a:lstStyle/>
        <a:p>
          <a:endParaRPr lang="en-NZ"/>
        </a:p>
      </dgm:t>
    </dgm:pt>
    <dgm:pt modelId="{F80576D5-9C70-4A32-9F3E-570866BE49FE}">
      <dgm:prSet custT="1"/>
      <dgm:spPr/>
      <dgm:t>
        <a:bodyPr/>
        <a:lstStyle/>
        <a:p>
          <a:endParaRPr lang="en-US" sz="2000" b="1" dirty="0"/>
        </a:p>
      </dgm:t>
    </dgm:pt>
    <dgm:pt modelId="{12EFB626-96E7-486E-AF7C-740F3F6510A0}" type="parTrans" cxnId="{2ABC34F7-290A-480C-938F-2DA6472AC19F}">
      <dgm:prSet/>
      <dgm:spPr/>
      <dgm:t>
        <a:bodyPr/>
        <a:lstStyle/>
        <a:p>
          <a:endParaRPr lang="en-NZ"/>
        </a:p>
      </dgm:t>
    </dgm:pt>
    <dgm:pt modelId="{9F51EDA1-C882-4AF9-8E4B-A90F60E38A3B}" type="sibTrans" cxnId="{2ABC34F7-290A-480C-938F-2DA6472AC19F}">
      <dgm:prSet/>
      <dgm:spPr/>
      <dgm:t>
        <a:bodyPr/>
        <a:lstStyle/>
        <a:p>
          <a:endParaRPr lang="en-NZ"/>
        </a:p>
      </dgm:t>
    </dgm:pt>
    <dgm:pt modelId="{FDA9E94E-3D00-4702-A10A-80508C48B002}">
      <dgm:prSet custT="1"/>
      <dgm:spPr/>
      <dgm:t>
        <a:bodyPr/>
        <a:lstStyle/>
        <a:p>
          <a:endParaRPr lang="en-US" sz="2000" b="1" dirty="0"/>
        </a:p>
      </dgm:t>
    </dgm:pt>
    <dgm:pt modelId="{D71A1EF9-8064-498A-82C4-BE77A38663BF}" type="parTrans" cxnId="{BB9E598E-9F62-4D10-87D3-353C36CC6C1B}">
      <dgm:prSet/>
      <dgm:spPr/>
      <dgm:t>
        <a:bodyPr/>
        <a:lstStyle/>
        <a:p>
          <a:endParaRPr lang="en-NZ"/>
        </a:p>
      </dgm:t>
    </dgm:pt>
    <dgm:pt modelId="{EDCA54B7-1C05-4CAB-BB16-F55DEA679802}" type="sibTrans" cxnId="{BB9E598E-9F62-4D10-87D3-353C36CC6C1B}">
      <dgm:prSet/>
      <dgm:spPr/>
      <dgm:t>
        <a:bodyPr/>
        <a:lstStyle/>
        <a:p>
          <a:endParaRPr lang="en-NZ"/>
        </a:p>
      </dgm:t>
    </dgm:pt>
    <dgm:pt modelId="{078F55E4-4D9F-4A6C-937F-D3CFBDCCE62C}" type="pres">
      <dgm:prSet presAssocID="{38699B0E-CFB5-4695-8637-21E65CEA6F88}" presName="diagram" presStyleCnt="0">
        <dgm:presLayoutVars>
          <dgm:dir/>
          <dgm:resizeHandles val="exact"/>
        </dgm:presLayoutVars>
      </dgm:prSet>
      <dgm:spPr/>
    </dgm:pt>
    <dgm:pt modelId="{974FDFFA-69C5-4DF6-AE7D-9C668E2C47BB}" type="pres">
      <dgm:prSet presAssocID="{550B0E97-FD55-46BC-9D73-0C798E9F4755}" presName="node" presStyleLbl="node1" presStyleIdx="0" presStyleCnt="3" custScaleX="137857" custScaleY="274982">
        <dgm:presLayoutVars>
          <dgm:bulletEnabled val="1"/>
        </dgm:presLayoutVars>
      </dgm:prSet>
      <dgm:spPr/>
    </dgm:pt>
    <dgm:pt modelId="{A680BAFF-D1FF-48D8-8E80-7E1FBECC0DA9}" type="pres">
      <dgm:prSet presAssocID="{AE85CC12-AC95-4C5A-A5F0-3B8C2EA87061}" presName="sibTrans" presStyleCnt="0"/>
      <dgm:spPr/>
    </dgm:pt>
    <dgm:pt modelId="{D0A429E0-3389-422C-BD2B-FDFA76D62CFF}" type="pres">
      <dgm:prSet presAssocID="{4D127D5C-FF2A-4BE6-B09A-B98B37CDC0CE}" presName="node" presStyleLbl="node1" presStyleIdx="1" presStyleCnt="3" custScaleX="138395" custScaleY="275281" custLinFactNeighborX="-924">
        <dgm:presLayoutVars>
          <dgm:bulletEnabled val="1"/>
        </dgm:presLayoutVars>
      </dgm:prSet>
      <dgm:spPr/>
    </dgm:pt>
    <dgm:pt modelId="{C4D4EEB0-8F7F-4D42-B700-6CA6BD27348C}" type="pres">
      <dgm:prSet presAssocID="{D3B46C69-99E7-4F5C-B59A-70EF5EEB11ED}" presName="sibTrans" presStyleCnt="0"/>
      <dgm:spPr/>
    </dgm:pt>
    <dgm:pt modelId="{2150280A-A5D7-4C7F-8925-01FE05F8A834}" type="pres">
      <dgm:prSet presAssocID="{67C56819-D805-438F-AF05-4DF10D0C0B14}" presName="node" presStyleLbl="node1" presStyleIdx="2" presStyleCnt="3" custScaleX="137089" custScaleY="275580">
        <dgm:presLayoutVars>
          <dgm:bulletEnabled val="1"/>
        </dgm:presLayoutVars>
      </dgm:prSet>
      <dgm:spPr/>
    </dgm:pt>
  </dgm:ptLst>
  <dgm:cxnLst>
    <dgm:cxn modelId="{F015A70A-2B7D-4E5F-9681-EB4DB2F99255}" type="presOf" srcId="{C5750966-262E-461E-B487-BB4711773FD8}" destId="{974FDFFA-69C5-4DF6-AE7D-9C668E2C47BB}" srcOrd="0" destOrd="1" presId="urn:microsoft.com/office/officeart/2005/8/layout/default"/>
    <dgm:cxn modelId="{6E5A450E-2883-45FC-B920-92157FC31640}" type="presOf" srcId="{4D127D5C-FF2A-4BE6-B09A-B98B37CDC0CE}" destId="{D0A429E0-3389-422C-BD2B-FDFA76D62CFF}" srcOrd="0" destOrd="0" presId="urn:microsoft.com/office/officeart/2005/8/layout/default"/>
    <dgm:cxn modelId="{2AAC8A1A-DD73-4D0F-B7DE-E1D2046423B8}" type="presOf" srcId="{6337C40A-8376-40E9-A702-DF5F46EEB785}" destId="{D0A429E0-3389-422C-BD2B-FDFA76D62CFF}" srcOrd="0" destOrd="3" presId="urn:microsoft.com/office/officeart/2005/8/layout/default"/>
    <dgm:cxn modelId="{8D62C32D-18C8-4399-BCFB-4B8E03D655DE}" srcId="{38699B0E-CFB5-4695-8637-21E65CEA6F88}" destId="{550B0E97-FD55-46BC-9D73-0C798E9F4755}" srcOrd="0" destOrd="0" parTransId="{688FEEC9-A4FE-4FC0-ABB8-E340BA7ED7DF}" sibTransId="{AE85CC12-AC95-4C5A-A5F0-3B8C2EA87061}"/>
    <dgm:cxn modelId="{CEC3E12D-7A30-4E99-8C8F-2FADD3A18885}" type="presOf" srcId="{550B0E97-FD55-46BC-9D73-0C798E9F4755}" destId="{974FDFFA-69C5-4DF6-AE7D-9C668E2C47BB}" srcOrd="0" destOrd="0" presId="urn:microsoft.com/office/officeart/2005/8/layout/default"/>
    <dgm:cxn modelId="{CD974B33-F311-4104-9C69-98BA98C9D4E5}" type="presOf" srcId="{362B99F5-E247-48D9-8864-21E7455E8EED}" destId="{D0A429E0-3389-422C-BD2B-FDFA76D62CFF}" srcOrd="0" destOrd="2" presId="urn:microsoft.com/office/officeart/2005/8/layout/default"/>
    <dgm:cxn modelId="{0A300635-8FF8-4745-80B6-2C1526952C4B}" type="presOf" srcId="{F80576D5-9C70-4A32-9F3E-570866BE49FE}" destId="{2150280A-A5D7-4C7F-8925-01FE05F8A834}" srcOrd="0" destOrd="2" presId="urn:microsoft.com/office/officeart/2005/8/layout/default"/>
    <dgm:cxn modelId="{DDB3885E-AC77-4162-B087-0C73D5833E37}" srcId="{38699B0E-CFB5-4695-8637-21E65CEA6F88}" destId="{4D127D5C-FF2A-4BE6-B09A-B98B37CDC0CE}" srcOrd="1" destOrd="0" parTransId="{D48513BD-E93D-4659-80A0-84F47814CDCF}" sibTransId="{D3B46C69-99E7-4F5C-B59A-70EF5EEB11ED}"/>
    <dgm:cxn modelId="{FAEC9166-41A1-4E75-AC12-61B3576A85DD}" type="presOf" srcId="{26471D31-FBDA-4D57-A6C3-18741F433E37}" destId="{974FDFFA-69C5-4DF6-AE7D-9C668E2C47BB}" srcOrd="0" destOrd="3" presId="urn:microsoft.com/office/officeart/2005/8/layout/default"/>
    <dgm:cxn modelId="{66D9C14B-A47C-4241-BB06-8882A778341E}" type="presOf" srcId="{8AAC3192-754C-476C-9D38-29AE466F2CD2}" destId="{2150280A-A5D7-4C7F-8925-01FE05F8A834}" srcOrd="0" destOrd="3" presId="urn:microsoft.com/office/officeart/2005/8/layout/default"/>
    <dgm:cxn modelId="{7CA2FA50-A415-41C7-9996-4282B978CA74}" srcId="{4D127D5C-FF2A-4BE6-B09A-B98B37CDC0CE}" destId="{6337C40A-8376-40E9-A702-DF5F46EEB785}" srcOrd="2" destOrd="0" parTransId="{BADEB13D-7A9C-4E6C-86D9-84B7415C04A6}" sibTransId="{0A73F95C-E8EE-4FF9-A26C-F6AFC3867941}"/>
    <dgm:cxn modelId="{A5F86773-C48B-4A50-B55C-DD58A19A2400}" type="presOf" srcId="{DFAE53B6-ABEF-4AA0-B9CA-6C49DDF1A9C4}" destId="{2150280A-A5D7-4C7F-8925-01FE05F8A834}" srcOrd="0" destOrd="1" presId="urn:microsoft.com/office/officeart/2005/8/layout/default"/>
    <dgm:cxn modelId="{3561F075-409E-418E-B45E-151EA8FF161D}" srcId="{4D127D5C-FF2A-4BE6-B09A-B98B37CDC0CE}" destId="{362B99F5-E247-48D9-8864-21E7455E8EED}" srcOrd="1" destOrd="0" parTransId="{D988E833-D3D0-4EF5-A1E2-10178A141BE9}" sibTransId="{98B91825-864C-44DA-8374-AB46E562BFDA}"/>
    <dgm:cxn modelId="{73169085-04C1-4019-8454-E169B3AC6B1F}" type="presOf" srcId="{67C56819-D805-438F-AF05-4DF10D0C0B14}" destId="{2150280A-A5D7-4C7F-8925-01FE05F8A834}" srcOrd="0" destOrd="0" presId="urn:microsoft.com/office/officeart/2005/8/layout/default"/>
    <dgm:cxn modelId="{DA71AB86-CDE0-4545-8A18-80ECA7C6DD8D}" srcId="{4D127D5C-FF2A-4BE6-B09A-B98B37CDC0CE}" destId="{7AE2584C-B85B-4624-8EEB-694BC1B31D12}" srcOrd="0" destOrd="0" parTransId="{5FEE573E-9D82-4419-A5C5-1A41EB79BC82}" sibTransId="{363FF755-E6B8-4A55-B5B4-BF11CBC28153}"/>
    <dgm:cxn modelId="{BB9E598E-9F62-4D10-87D3-353C36CC6C1B}" srcId="{550B0E97-FD55-46BC-9D73-0C798E9F4755}" destId="{FDA9E94E-3D00-4702-A10A-80508C48B002}" srcOrd="1" destOrd="0" parTransId="{D71A1EF9-8064-498A-82C4-BE77A38663BF}" sibTransId="{EDCA54B7-1C05-4CAB-BB16-F55DEA679802}"/>
    <dgm:cxn modelId="{604E81A2-9FA0-4DCE-8050-3C88004B9980}" srcId="{67C56819-D805-438F-AF05-4DF10D0C0B14}" destId="{DFAE53B6-ABEF-4AA0-B9CA-6C49DDF1A9C4}" srcOrd="0" destOrd="0" parTransId="{69304BE0-6CA3-4D8B-9EFB-6156D842DE8E}" sibTransId="{BBAC89CF-972C-4F0A-B67D-1B4800DCEB17}"/>
    <dgm:cxn modelId="{C39B97C1-5E85-4C42-BF38-524B1EAD40DD}" srcId="{550B0E97-FD55-46BC-9D73-0C798E9F4755}" destId="{26471D31-FBDA-4D57-A6C3-18741F433E37}" srcOrd="2" destOrd="0" parTransId="{50345E41-1BC8-4B70-ABDA-72CFF509D542}" sibTransId="{2E480EB6-E6E4-4531-9D26-B49B6DD13BD8}"/>
    <dgm:cxn modelId="{E7F7CDCA-CC55-4D25-AACA-D778CC29E28D}" srcId="{550B0E97-FD55-46BC-9D73-0C798E9F4755}" destId="{C5750966-262E-461E-B487-BB4711773FD8}" srcOrd="0" destOrd="0" parTransId="{448A75EA-62AD-43D6-9A2E-D1C65F178C33}" sibTransId="{22B82E5D-9603-4F95-818A-B1CA19F91AAF}"/>
    <dgm:cxn modelId="{7E13D3D4-878E-4F9A-81A0-CBAC91C69520}" srcId="{38699B0E-CFB5-4695-8637-21E65CEA6F88}" destId="{67C56819-D805-438F-AF05-4DF10D0C0B14}" srcOrd="2" destOrd="0" parTransId="{846F5148-4ED4-446D-85F2-FF6FFC331CEC}" sibTransId="{DC2F95A6-11B8-4239-9122-0D6D166970F0}"/>
    <dgm:cxn modelId="{A4AFC8E5-23FA-4D31-8160-29A84B7B02EC}" type="presOf" srcId="{FDA9E94E-3D00-4702-A10A-80508C48B002}" destId="{974FDFFA-69C5-4DF6-AE7D-9C668E2C47BB}" srcOrd="0" destOrd="2" presId="urn:microsoft.com/office/officeart/2005/8/layout/default"/>
    <dgm:cxn modelId="{DB02E1EB-73D1-4400-8AAA-7525120423AF}" type="presOf" srcId="{7AE2584C-B85B-4624-8EEB-694BC1B31D12}" destId="{D0A429E0-3389-422C-BD2B-FDFA76D62CFF}" srcOrd="0" destOrd="1" presId="urn:microsoft.com/office/officeart/2005/8/layout/default"/>
    <dgm:cxn modelId="{866778F4-426C-4C50-913D-C10A677A7081}" srcId="{67C56819-D805-438F-AF05-4DF10D0C0B14}" destId="{8AAC3192-754C-476C-9D38-29AE466F2CD2}" srcOrd="2" destOrd="0" parTransId="{44E3E505-9C73-4553-92DD-F817FC9C52D3}" sibTransId="{BA128EB3-BDEE-4AD3-AEB1-0A6BEB3352F2}"/>
    <dgm:cxn modelId="{2ABC34F7-290A-480C-938F-2DA6472AC19F}" srcId="{67C56819-D805-438F-AF05-4DF10D0C0B14}" destId="{F80576D5-9C70-4A32-9F3E-570866BE49FE}" srcOrd="1" destOrd="0" parTransId="{12EFB626-96E7-486E-AF7C-740F3F6510A0}" sibTransId="{9F51EDA1-C882-4AF9-8E4B-A90F60E38A3B}"/>
    <dgm:cxn modelId="{F532ADFC-DE15-4F33-A86D-3BFA38DCA237}" type="presOf" srcId="{38699B0E-CFB5-4695-8637-21E65CEA6F88}" destId="{078F55E4-4D9F-4A6C-937F-D3CFBDCCE62C}" srcOrd="0" destOrd="0" presId="urn:microsoft.com/office/officeart/2005/8/layout/default"/>
    <dgm:cxn modelId="{33A18933-E4CF-40A4-ADDB-062BD2106622}" type="presParOf" srcId="{078F55E4-4D9F-4A6C-937F-D3CFBDCCE62C}" destId="{974FDFFA-69C5-4DF6-AE7D-9C668E2C47BB}" srcOrd="0" destOrd="0" presId="urn:microsoft.com/office/officeart/2005/8/layout/default"/>
    <dgm:cxn modelId="{6916BA60-3EAB-4A7A-937F-A0A285553004}" type="presParOf" srcId="{078F55E4-4D9F-4A6C-937F-D3CFBDCCE62C}" destId="{A680BAFF-D1FF-48D8-8E80-7E1FBECC0DA9}" srcOrd="1" destOrd="0" presId="urn:microsoft.com/office/officeart/2005/8/layout/default"/>
    <dgm:cxn modelId="{F2BA5758-7AC2-4FC9-94B4-53E9F00A3B9D}" type="presParOf" srcId="{078F55E4-4D9F-4A6C-937F-D3CFBDCCE62C}" destId="{D0A429E0-3389-422C-BD2B-FDFA76D62CFF}" srcOrd="2" destOrd="0" presId="urn:microsoft.com/office/officeart/2005/8/layout/default"/>
    <dgm:cxn modelId="{7EEF7C64-ECA4-43B0-A409-B521D8C280B5}" type="presParOf" srcId="{078F55E4-4D9F-4A6C-937F-D3CFBDCCE62C}" destId="{C4D4EEB0-8F7F-4D42-B700-6CA6BD27348C}" srcOrd="3" destOrd="0" presId="urn:microsoft.com/office/officeart/2005/8/layout/default"/>
    <dgm:cxn modelId="{AF31AA01-2318-4259-8716-C49A1617DEB1}" type="presParOf" srcId="{078F55E4-4D9F-4A6C-937F-D3CFBDCCE62C}" destId="{2150280A-A5D7-4C7F-8925-01FE05F8A834}"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FBA8FB-8425-422B-9784-05C353FB9BDF}" type="doc">
      <dgm:prSet loTypeId="urn:microsoft.com/office/officeart/2018/2/layout/IconVerticalSolidList" loCatId="icon" qsTypeId="urn:microsoft.com/office/officeart/2005/8/quickstyle/simple1" qsCatId="simple" csTypeId="urn:microsoft.com/office/officeart/2018/5/colors/Iconchunking_neutralicontext_colorful2" csCatId="colorful" phldr="1"/>
      <dgm:spPr/>
      <dgm:t>
        <a:bodyPr/>
        <a:lstStyle/>
        <a:p>
          <a:endParaRPr lang="en-US"/>
        </a:p>
      </dgm:t>
    </dgm:pt>
    <dgm:pt modelId="{C5F60F9D-DC44-47C2-A29D-D1135A4185FC}">
      <dgm:prSet/>
      <dgm:spPr/>
      <dgm:t>
        <a:bodyPr/>
        <a:lstStyle/>
        <a:p>
          <a:r>
            <a:rPr lang="en-NZ" b="1" dirty="0"/>
            <a:t>School leaders may struggle to know what to do when inconsistent and inaccurate advice is provided by lobby groups and even by government agencies.</a:t>
          </a:r>
          <a:endParaRPr lang="en-US" dirty="0"/>
        </a:p>
      </dgm:t>
    </dgm:pt>
    <dgm:pt modelId="{EB03E819-6F05-485F-A422-0DDD0FA88DE6}" type="parTrans" cxnId="{6C8F8036-BFD2-457A-AC8B-7D992B0EE732}">
      <dgm:prSet/>
      <dgm:spPr/>
      <dgm:t>
        <a:bodyPr/>
        <a:lstStyle/>
        <a:p>
          <a:endParaRPr lang="en-US"/>
        </a:p>
      </dgm:t>
    </dgm:pt>
    <dgm:pt modelId="{4AAD5982-C2F7-439B-B921-3D0C84E71D96}" type="sibTrans" cxnId="{6C8F8036-BFD2-457A-AC8B-7D992B0EE732}">
      <dgm:prSet/>
      <dgm:spPr/>
      <dgm:t>
        <a:bodyPr/>
        <a:lstStyle/>
        <a:p>
          <a:endParaRPr lang="en-US"/>
        </a:p>
      </dgm:t>
    </dgm:pt>
    <dgm:pt modelId="{2F0B4281-4E4E-41EA-817E-6DD2088514C2}">
      <dgm:prSet/>
      <dgm:spPr/>
      <dgm:t>
        <a:bodyPr/>
        <a:lstStyle/>
        <a:p>
          <a:r>
            <a:rPr lang="en-NZ" b="1" dirty="0"/>
            <a:t>In recent years, schools have been advised by the Ministry of Education and trans activist lobby groups that they are ethically and legally required to affirm a child’s transgender identity, </a:t>
          </a:r>
          <a:r>
            <a:rPr lang="en-NZ" b="1" i="1" dirty="0"/>
            <a:t>even without the parents’ knowledge or permission.</a:t>
          </a:r>
          <a:endParaRPr lang="en-US" i="1" dirty="0"/>
        </a:p>
      </dgm:t>
    </dgm:pt>
    <dgm:pt modelId="{09A2E0BB-7DBB-4365-AB23-AFCF4F11ADA8}" type="parTrans" cxnId="{6927DD9E-47CC-4155-A8AD-7659EBB28854}">
      <dgm:prSet/>
      <dgm:spPr/>
      <dgm:t>
        <a:bodyPr/>
        <a:lstStyle/>
        <a:p>
          <a:endParaRPr lang="en-US"/>
        </a:p>
      </dgm:t>
    </dgm:pt>
    <dgm:pt modelId="{E2E69A95-FFDE-43BD-8196-30680FD63B96}" type="sibTrans" cxnId="{6927DD9E-47CC-4155-A8AD-7659EBB28854}">
      <dgm:prSet/>
      <dgm:spPr/>
      <dgm:t>
        <a:bodyPr/>
        <a:lstStyle/>
        <a:p>
          <a:endParaRPr lang="en-US"/>
        </a:p>
      </dgm:t>
    </dgm:pt>
    <dgm:pt modelId="{EC78775B-659D-4FB0-ABAF-3379049073BA}">
      <dgm:prSet/>
      <dgm:spPr/>
      <dgm:t>
        <a:bodyPr/>
        <a:lstStyle/>
        <a:p>
          <a:r>
            <a:rPr lang="en-NZ" b="1"/>
            <a:t>This advice is counter to the Bill of Rights Act, the Human Rights Act, and the Care of Children Act. </a:t>
          </a:r>
          <a:endParaRPr lang="en-US"/>
        </a:p>
      </dgm:t>
    </dgm:pt>
    <dgm:pt modelId="{F099C0E2-B614-4DEB-8A35-540E5FB032C5}" type="parTrans" cxnId="{1014FF68-AAB0-40FF-AA91-9D607343C7FD}">
      <dgm:prSet/>
      <dgm:spPr/>
      <dgm:t>
        <a:bodyPr/>
        <a:lstStyle/>
        <a:p>
          <a:endParaRPr lang="en-US"/>
        </a:p>
      </dgm:t>
    </dgm:pt>
    <dgm:pt modelId="{A38C5A28-3D98-4E52-8D39-577794724706}" type="sibTrans" cxnId="{1014FF68-AAB0-40FF-AA91-9D607343C7FD}">
      <dgm:prSet/>
      <dgm:spPr/>
      <dgm:t>
        <a:bodyPr/>
        <a:lstStyle/>
        <a:p>
          <a:endParaRPr lang="en-US"/>
        </a:p>
      </dgm:t>
    </dgm:pt>
    <dgm:pt modelId="{1548FDC4-99FA-4FCF-A50E-4BBF4236A51E}">
      <dgm:prSet/>
      <dgm:spPr/>
      <dgm:t>
        <a:bodyPr/>
        <a:lstStyle/>
        <a:p>
          <a:r>
            <a:rPr lang="en-NZ" b="1"/>
            <a:t>It is also counter to the findings of the Cass Review. </a:t>
          </a:r>
          <a:endParaRPr lang="en-US"/>
        </a:p>
      </dgm:t>
    </dgm:pt>
    <dgm:pt modelId="{29A1C214-6C90-4B86-AB94-B0C05BA128A5}" type="parTrans" cxnId="{5BA10F48-BDF7-4408-8689-912A41A2412E}">
      <dgm:prSet/>
      <dgm:spPr/>
      <dgm:t>
        <a:bodyPr/>
        <a:lstStyle/>
        <a:p>
          <a:endParaRPr lang="en-US"/>
        </a:p>
      </dgm:t>
    </dgm:pt>
    <dgm:pt modelId="{07C102E8-944C-454B-9751-9A1FE0781C3B}" type="sibTrans" cxnId="{5BA10F48-BDF7-4408-8689-912A41A2412E}">
      <dgm:prSet/>
      <dgm:spPr/>
      <dgm:t>
        <a:bodyPr/>
        <a:lstStyle/>
        <a:p>
          <a:endParaRPr lang="en-US"/>
        </a:p>
      </dgm:t>
    </dgm:pt>
    <dgm:pt modelId="{F6B0521B-A175-43E8-98C2-AB5912B87643}" type="pres">
      <dgm:prSet presAssocID="{35FBA8FB-8425-422B-9784-05C353FB9BDF}" presName="root" presStyleCnt="0">
        <dgm:presLayoutVars>
          <dgm:dir/>
          <dgm:resizeHandles val="exact"/>
        </dgm:presLayoutVars>
      </dgm:prSet>
      <dgm:spPr/>
    </dgm:pt>
    <dgm:pt modelId="{9118B421-1EA2-4FBD-B8B6-F728B48B25E7}" type="pres">
      <dgm:prSet presAssocID="{C5F60F9D-DC44-47C2-A29D-D1135A4185FC}" presName="compNode" presStyleCnt="0"/>
      <dgm:spPr/>
    </dgm:pt>
    <dgm:pt modelId="{9CB20812-EE72-4E5D-815D-0AF26557C268}" type="pres">
      <dgm:prSet presAssocID="{C5F60F9D-DC44-47C2-A29D-D1135A4185FC}" presName="bgRect" presStyleLbl="bgShp" presStyleIdx="0" presStyleCnt="4"/>
      <dgm:spPr/>
    </dgm:pt>
    <dgm:pt modelId="{49D17CA4-D022-4FA6-A048-4A8C2E1481BC}" type="pres">
      <dgm:prSet presAssocID="{C5F60F9D-DC44-47C2-A29D-D1135A4185F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FE173260-ABFB-4DBC-9E0E-A6EEC2DCD8B4}" type="pres">
      <dgm:prSet presAssocID="{C5F60F9D-DC44-47C2-A29D-D1135A4185FC}" presName="spaceRect" presStyleCnt="0"/>
      <dgm:spPr/>
    </dgm:pt>
    <dgm:pt modelId="{34CA0F3C-CDCE-419E-A6F3-66AA3795028A}" type="pres">
      <dgm:prSet presAssocID="{C5F60F9D-DC44-47C2-A29D-D1135A4185FC}" presName="parTx" presStyleLbl="revTx" presStyleIdx="0" presStyleCnt="4">
        <dgm:presLayoutVars>
          <dgm:chMax val="0"/>
          <dgm:chPref val="0"/>
        </dgm:presLayoutVars>
      </dgm:prSet>
      <dgm:spPr/>
    </dgm:pt>
    <dgm:pt modelId="{CD9AB047-FCA6-4424-976C-6D3814CC3FAD}" type="pres">
      <dgm:prSet presAssocID="{4AAD5982-C2F7-439B-B921-3D0C84E71D96}" presName="sibTrans" presStyleCnt="0"/>
      <dgm:spPr/>
    </dgm:pt>
    <dgm:pt modelId="{A089086B-6614-469A-B08F-438A0C90CCB1}" type="pres">
      <dgm:prSet presAssocID="{2F0B4281-4E4E-41EA-817E-6DD2088514C2}" presName="compNode" presStyleCnt="0"/>
      <dgm:spPr/>
    </dgm:pt>
    <dgm:pt modelId="{35491D5C-4141-4B27-9E19-B7FF252D6C8F}" type="pres">
      <dgm:prSet presAssocID="{2F0B4281-4E4E-41EA-817E-6DD2088514C2}" presName="bgRect" presStyleLbl="bgShp" presStyleIdx="1" presStyleCnt="4"/>
      <dgm:spPr/>
    </dgm:pt>
    <dgm:pt modelId="{25B55487-148D-46B8-9A1A-EFE15DC69CC4}" type="pres">
      <dgm:prSet presAssocID="{2F0B4281-4E4E-41EA-817E-6DD2088514C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Judge"/>
        </a:ext>
      </dgm:extLst>
    </dgm:pt>
    <dgm:pt modelId="{1A2C2727-2A5C-4159-85E3-5E9A629D63C8}" type="pres">
      <dgm:prSet presAssocID="{2F0B4281-4E4E-41EA-817E-6DD2088514C2}" presName="spaceRect" presStyleCnt="0"/>
      <dgm:spPr/>
    </dgm:pt>
    <dgm:pt modelId="{0A5E863A-3EEB-4403-AB3C-2B7C6CA1DC83}" type="pres">
      <dgm:prSet presAssocID="{2F0B4281-4E4E-41EA-817E-6DD2088514C2}" presName="parTx" presStyleLbl="revTx" presStyleIdx="1" presStyleCnt="4">
        <dgm:presLayoutVars>
          <dgm:chMax val="0"/>
          <dgm:chPref val="0"/>
        </dgm:presLayoutVars>
      </dgm:prSet>
      <dgm:spPr/>
    </dgm:pt>
    <dgm:pt modelId="{276C0869-A4A6-4A91-86AA-223CF3FD9B09}" type="pres">
      <dgm:prSet presAssocID="{E2E69A95-FFDE-43BD-8196-30680FD63B96}" presName="sibTrans" presStyleCnt="0"/>
      <dgm:spPr/>
    </dgm:pt>
    <dgm:pt modelId="{0527CCDD-00F8-4A0F-AC0C-F075C3D92472}" type="pres">
      <dgm:prSet presAssocID="{EC78775B-659D-4FB0-ABAF-3379049073BA}" presName="compNode" presStyleCnt="0"/>
      <dgm:spPr/>
    </dgm:pt>
    <dgm:pt modelId="{D86C2023-DC90-48EC-A3A8-D99670E6E70A}" type="pres">
      <dgm:prSet presAssocID="{EC78775B-659D-4FB0-ABAF-3379049073BA}" presName="bgRect" presStyleLbl="bgShp" presStyleIdx="2" presStyleCnt="4"/>
      <dgm:spPr/>
    </dgm:pt>
    <dgm:pt modelId="{6D4F3FD1-F64B-4038-ADBE-7BEE1C0B5C54}" type="pres">
      <dgm:prSet presAssocID="{EC78775B-659D-4FB0-ABAF-3379049073B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avel"/>
        </a:ext>
      </dgm:extLst>
    </dgm:pt>
    <dgm:pt modelId="{D8841F2A-A615-4F99-9B76-F2092CAB4E5A}" type="pres">
      <dgm:prSet presAssocID="{EC78775B-659D-4FB0-ABAF-3379049073BA}" presName="spaceRect" presStyleCnt="0"/>
      <dgm:spPr/>
    </dgm:pt>
    <dgm:pt modelId="{144FDCE9-1E46-402E-ADBB-0BC278FDFF5F}" type="pres">
      <dgm:prSet presAssocID="{EC78775B-659D-4FB0-ABAF-3379049073BA}" presName="parTx" presStyleLbl="revTx" presStyleIdx="2" presStyleCnt="4">
        <dgm:presLayoutVars>
          <dgm:chMax val="0"/>
          <dgm:chPref val="0"/>
        </dgm:presLayoutVars>
      </dgm:prSet>
      <dgm:spPr/>
    </dgm:pt>
    <dgm:pt modelId="{3E7327F8-4D1F-4645-B675-16332DFC13F4}" type="pres">
      <dgm:prSet presAssocID="{A38C5A28-3D98-4E52-8D39-577794724706}" presName="sibTrans" presStyleCnt="0"/>
      <dgm:spPr/>
    </dgm:pt>
    <dgm:pt modelId="{439AC923-BB1A-4DFC-A533-D068D295E25E}" type="pres">
      <dgm:prSet presAssocID="{1548FDC4-99FA-4FCF-A50E-4BBF4236A51E}" presName="compNode" presStyleCnt="0"/>
      <dgm:spPr/>
    </dgm:pt>
    <dgm:pt modelId="{DE7B3EE5-A887-4540-9DA0-CEA302927B94}" type="pres">
      <dgm:prSet presAssocID="{1548FDC4-99FA-4FCF-A50E-4BBF4236A51E}" presName="bgRect" presStyleLbl="bgShp" presStyleIdx="3" presStyleCnt="4"/>
      <dgm:spPr/>
    </dgm:pt>
    <dgm:pt modelId="{499F3A25-F45E-47E4-B3AD-21DA7754941D}" type="pres">
      <dgm:prSet presAssocID="{1548FDC4-99FA-4FCF-A50E-4BBF4236A51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gnifying glass"/>
        </a:ext>
      </dgm:extLst>
    </dgm:pt>
    <dgm:pt modelId="{D91B619C-949E-482C-8642-6F81B9C43937}" type="pres">
      <dgm:prSet presAssocID="{1548FDC4-99FA-4FCF-A50E-4BBF4236A51E}" presName="spaceRect" presStyleCnt="0"/>
      <dgm:spPr/>
    </dgm:pt>
    <dgm:pt modelId="{6CA96121-23B8-4028-AB31-3F514A820542}" type="pres">
      <dgm:prSet presAssocID="{1548FDC4-99FA-4FCF-A50E-4BBF4236A51E}" presName="parTx" presStyleLbl="revTx" presStyleIdx="3" presStyleCnt="4">
        <dgm:presLayoutVars>
          <dgm:chMax val="0"/>
          <dgm:chPref val="0"/>
        </dgm:presLayoutVars>
      </dgm:prSet>
      <dgm:spPr/>
    </dgm:pt>
  </dgm:ptLst>
  <dgm:cxnLst>
    <dgm:cxn modelId="{532A9A2B-153E-46BE-BB85-8EF36ABDDACC}" type="presOf" srcId="{C5F60F9D-DC44-47C2-A29D-D1135A4185FC}" destId="{34CA0F3C-CDCE-419E-A6F3-66AA3795028A}" srcOrd="0" destOrd="0" presId="urn:microsoft.com/office/officeart/2018/2/layout/IconVerticalSolidList"/>
    <dgm:cxn modelId="{87F67833-47C1-471F-BA20-3D6BE510E01C}" type="presOf" srcId="{35FBA8FB-8425-422B-9784-05C353FB9BDF}" destId="{F6B0521B-A175-43E8-98C2-AB5912B87643}" srcOrd="0" destOrd="0" presId="urn:microsoft.com/office/officeart/2018/2/layout/IconVerticalSolidList"/>
    <dgm:cxn modelId="{6C8F8036-BFD2-457A-AC8B-7D992B0EE732}" srcId="{35FBA8FB-8425-422B-9784-05C353FB9BDF}" destId="{C5F60F9D-DC44-47C2-A29D-D1135A4185FC}" srcOrd="0" destOrd="0" parTransId="{EB03E819-6F05-485F-A422-0DDD0FA88DE6}" sibTransId="{4AAD5982-C2F7-439B-B921-3D0C84E71D96}"/>
    <dgm:cxn modelId="{158B6647-E2EA-4A6C-AEA8-8412A16F5E6F}" type="presOf" srcId="{2F0B4281-4E4E-41EA-817E-6DD2088514C2}" destId="{0A5E863A-3EEB-4403-AB3C-2B7C6CA1DC83}" srcOrd="0" destOrd="0" presId="urn:microsoft.com/office/officeart/2018/2/layout/IconVerticalSolidList"/>
    <dgm:cxn modelId="{5BA10F48-BDF7-4408-8689-912A41A2412E}" srcId="{35FBA8FB-8425-422B-9784-05C353FB9BDF}" destId="{1548FDC4-99FA-4FCF-A50E-4BBF4236A51E}" srcOrd="3" destOrd="0" parTransId="{29A1C214-6C90-4B86-AB94-B0C05BA128A5}" sibTransId="{07C102E8-944C-454B-9751-9A1FE0781C3B}"/>
    <dgm:cxn modelId="{1014FF68-AAB0-40FF-AA91-9D607343C7FD}" srcId="{35FBA8FB-8425-422B-9784-05C353FB9BDF}" destId="{EC78775B-659D-4FB0-ABAF-3379049073BA}" srcOrd="2" destOrd="0" parTransId="{F099C0E2-B614-4DEB-8A35-540E5FB032C5}" sibTransId="{A38C5A28-3D98-4E52-8D39-577794724706}"/>
    <dgm:cxn modelId="{6927DD9E-47CC-4155-A8AD-7659EBB28854}" srcId="{35FBA8FB-8425-422B-9784-05C353FB9BDF}" destId="{2F0B4281-4E4E-41EA-817E-6DD2088514C2}" srcOrd="1" destOrd="0" parTransId="{09A2E0BB-7DBB-4365-AB23-AFCF4F11ADA8}" sibTransId="{E2E69A95-FFDE-43BD-8196-30680FD63B96}"/>
    <dgm:cxn modelId="{4454B6B2-60DF-4F96-BF5E-130763C9006A}" type="presOf" srcId="{EC78775B-659D-4FB0-ABAF-3379049073BA}" destId="{144FDCE9-1E46-402E-ADBB-0BC278FDFF5F}" srcOrd="0" destOrd="0" presId="urn:microsoft.com/office/officeart/2018/2/layout/IconVerticalSolidList"/>
    <dgm:cxn modelId="{4FFE4BB6-1D91-476D-8D7F-EDCDFC19ABBD}" type="presOf" srcId="{1548FDC4-99FA-4FCF-A50E-4BBF4236A51E}" destId="{6CA96121-23B8-4028-AB31-3F514A820542}" srcOrd="0" destOrd="0" presId="urn:microsoft.com/office/officeart/2018/2/layout/IconVerticalSolidList"/>
    <dgm:cxn modelId="{DF15811F-DF09-44D0-90AF-84FC3B487397}" type="presParOf" srcId="{F6B0521B-A175-43E8-98C2-AB5912B87643}" destId="{9118B421-1EA2-4FBD-B8B6-F728B48B25E7}" srcOrd="0" destOrd="0" presId="urn:microsoft.com/office/officeart/2018/2/layout/IconVerticalSolidList"/>
    <dgm:cxn modelId="{9998721F-FD36-4E82-AA7D-F6B3AF2DCF8C}" type="presParOf" srcId="{9118B421-1EA2-4FBD-B8B6-F728B48B25E7}" destId="{9CB20812-EE72-4E5D-815D-0AF26557C268}" srcOrd="0" destOrd="0" presId="urn:microsoft.com/office/officeart/2018/2/layout/IconVerticalSolidList"/>
    <dgm:cxn modelId="{6E579919-60B1-4589-ABF5-D6B30148258F}" type="presParOf" srcId="{9118B421-1EA2-4FBD-B8B6-F728B48B25E7}" destId="{49D17CA4-D022-4FA6-A048-4A8C2E1481BC}" srcOrd="1" destOrd="0" presId="urn:microsoft.com/office/officeart/2018/2/layout/IconVerticalSolidList"/>
    <dgm:cxn modelId="{BC5681FD-5B41-419E-B61A-0F20794FE586}" type="presParOf" srcId="{9118B421-1EA2-4FBD-B8B6-F728B48B25E7}" destId="{FE173260-ABFB-4DBC-9E0E-A6EEC2DCD8B4}" srcOrd="2" destOrd="0" presId="urn:microsoft.com/office/officeart/2018/2/layout/IconVerticalSolidList"/>
    <dgm:cxn modelId="{B2365709-7CCD-4680-8810-C7D62C543668}" type="presParOf" srcId="{9118B421-1EA2-4FBD-B8B6-F728B48B25E7}" destId="{34CA0F3C-CDCE-419E-A6F3-66AA3795028A}" srcOrd="3" destOrd="0" presId="urn:microsoft.com/office/officeart/2018/2/layout/IconVerticalSolidList"/>
    <dgm:cxn modelId="{21CFDBB4-7274-43BB-8E3D-00B3AC26A3B1}" type="presParOf" srcId="{F6B0521B-A175-43E8-98C2-AB5912B87643}" destId="{CD9AB047-FCA6-4424-976C-6D3814CC3FAD}" srcOrd="1" destOrd="0" presId="urn:microsoft.com/office/officeart/2018/2/layout/IconVerticalSolidList"/>
    <dgm:cxn modelId="{AE8BF1E8-2831-4236-B140-41954C884BFF}" type="presParOf" srcId="{F6B0521B-A175-43E8-98C2-AB5912B87643}" destId="{A089086B-6614-469A-B08F-438A0C90CCB1}" srcOrd="2" destOrd="0" presId="urn:microsoft.com/office/officeart/2018/2/layout/IconVerticalSolidList"/>
    <dgm:cxn modelId="{CB70906F-52F9-4CF4-9A60-84FF155A511E}" type="presParOf" srcId="{A089086B-6614-469A-B08F-438A0C90CCB1}" destId="{35491D5C-4141-4B27-9E19-B7FF252D6C8F}" srcOrd="0" destOrd="0" presId="urn:microsoft.com/office/officeart/2018/2/layout/IconVerticalSolidList"/>
    <dgm:cxn modelId="{15F33F1A-7983-49FB-B6A5-C983218DA208}" type="presParOf" srcId="{A089086B-6614-469A-B08F-438A0C90CCB1}" destId="{25B55487-148D-46B8-9A1A-EFE15DC69CC4}" srcOrd="1" destOrd="0" presId="urn:microsoft.com/office/officeart/2018/2/layout/IconVerticalSolidList"/>
    <dgm:cxn modelId="{536A5046-30A7-4D68-8C50-84A6A8A083EA}" type="presParOf" srcId="{A089086B-6614-469A-B08F-438A0C90CCB1}" destId="{1A2C2727-2A5C-4159-85E3-5E9A629D63C8}" srcOrd="2" destOrd="0" presId="urn:microsoft.com/office/officeart/2018/2/layout/IconVerticalSolidList"/>
    <dgm:cxn modelId="{33AFBEA5-8C5C-48DA-8634-D20C5F1DBD4C}" type="presParOf" srcId="{A089086B-6614-469A-B08F-438A0C90CCB1}" destId="{0A5E863A-3EEB-4403-AB3C-2B7C6CA1DC83}" srcOrd="3" destOrd="0" presId="urn:microsoft.com/office/officeart/2018/2/layout/IconVerticalSolidList"/>
    <dgm:cxn modelId="{6194BD40-BE2E-409A-B747-D652A85D7DD1}" type="presParOf" srcId="{F6B0521B-A175-43E8-98C2-AB5912B87643}" destId="{276C0869-A4A6-4A91-86AA-223CF3FD9B09}" srcOrd="3" destOrd="0" presId="urn:microsoft.com/office/officeart/2018/2/layout/IconVerticalSolidList"/>
    <dgm:cxn modelId="{3E250D66-8917-4E4F-8746-4511B967BEDD}" type="presParOf" srcId="{F6B0521B-A175-43E8-98C2-AB5912B87643}" destId="{0527CCDD-00F8-4A0F-AC0C-F075C3D92472}" srcOrd="4" destOrd="0" presId="urn:microsoft.com/office/officeart/2018/2/layout/IconVerticalSolidList"/>
    <dgm:cxn modelId="{0EA324AA-1EB8-4EF0-9338-95F420D2ED51}" type="presParOf" srcId="{0527CCDD-00F8-4A0F-AC0C-F075C3D92472}" destId="{D86C2023-DC90-48EC-A3A8-D99670E6E70A}" srcOrd="0" destOrd="0" presId="urn:microsoft.com/office/officeart/2018/2/layout/IconVerticalSolidList"/>
    <dgm:cxn modelId="{D55A83CA-AA03-4E56-8674-90A96B303B79}" type="presParOf" srcId="{0527CCDD-00F8-4A0F-AC0C-F075C3D92472}" destId="{6D4F3FD1-F64B-4038-ADBE-7BEE1C0B5C54}" srcOrd="1" destOrd="0" presId="urn:microsoft.com/office/officeart/2018/2/layout/IconVerticalSolidList"/>
    <dgm:cxn modelId="{9FC10106-B9D0-4876-B5F8-499B474735FD}" type="presParOf" srcId="{0527CCDD-00F8-4A0F-AC0C-F075C3D92472}" destId="{D8841F2A-A615-4F99-9B76-F2092CAB4E5A}" srcOrd="2" destOrd="0" presId="urn:microsoft.com/office/officeart/2018/2/layout/IconVerticalSolidList"/>
    <dgm:cxn modelId="{3FCA699B-95A2-43A4-8DA4-CA47CD0C5A18}" type="presParOf" srcId="{0527CCDD-00F8-4A0F-AC0C-F075C3D92472}" destId="{144FDCE9-1E46-402E-ADBB-0BC278FDFF5F}" srcOrd="3" destOrd="0" presId="urn:microsoft.com/office/officeart/2018/2/layout/IconVerticalSolidList"/>
    <dgm:cxn modelId="{7F877D3D-3F04-41C0-8F43-7F7158F22421}" type="presParOf" srcId="{F6B0521B-A175-43E8-98C2-AB5912B87643}" destId="{3E7327F8-4D1F-4645-B675-16332DFC13F4}" srcOrd="5" destOrd="0" presId="urn:microsoft.com/office/officeart/2018/2/layout/IconVerticalSolidList"/>
    <dgm:cxn modelId="{14DAB1D8-317E-426C-9FA3-719A9B5E3656}" type="presParOf" srcId="{F6B0521B-A175-43E8-98C2-AB5912B87643}" destId="{439AC923-BB1A-4DFC-A533-D068D295E25E}" srcOrd="6" destOrd="0" presId="urn:microsoft.com/office/officeart/2018/2/layout/IconVerticalSolidList"/>
    <dgm:cxn modelId="{B4334067-E58E-4E43-BEA0-E30A752FD694}" type="presParOf" srcId="{439AC923-BB1A-4DFC-A533-D068D295E25E}" destId="{DE7B3EE5-A887-4540-9DA0-CEA302927B94}" srcOrd="0" destOrd="0" presId="urn:microsoft.com/office/officeart/2018/2/layout/IconVerticalSolidList"/>
    <dgm:cxn modelId="{88E2D75A-14CC-4DCA-BA98-AD2ADDD7CD2C}" type="presParOf" srcId="{439AC923-BB1A-4DFC-A533-D068D295E25E}" destId="{499F3A25-F45E-47E4-B3AD-21DA7754941D}" srcOrd="1" destOrd="0" presId="urn:microsoft.com/office/officeart/2018/2/layout/IconVerticalSolidList"/>
    <dgm:cxn modelId="{6165B643-3E33-459E-8626-9ED4FD8CD5A8}" type="presParOf" srcId="{439AC923-BB1A-4DFC-A533-D068D295E25E}" destId="{D91B619C-949E-482C-8642-6F81B9C43937}" srcOrd="2" destOrd="0" presId="urn:microsoft.com/office/officeart/2018/2/layout/IconVerticalSolidList"/>
    <dgm:cxn modelId="{5D6874C4-BB15-4A54-99CA-4FD1F680E3F4}" type="presParOf" srcId="{439AC923-BB1A-4DFC-A533-D068D295E25E}" destId="{6CA96121-23B8-4028-AB31-3F514A82054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0A84C80-FD59-49BE-A785-9CB8EA23B036}" type="doc">
      <dgm:prSet loTypeId="urn:microsoft.com/office/officeart/2005/8/layout/vProcess5" loCatId="process" qsTypeId="urn:microsoft.com/office/officeart/2005/8/quickstyle/simple5" qsCatId="simple" csTypeId="urn:microsoft.com/office/officeart/2005/8/colors/colorful5" csCatId="colorful" phldr="1"/>
      <dgm:spPr/>
      <dgm:t>
        <a:bodyPr/>
        <a:lstStyle/>
        <a:p>
          <a:endParaRPr lang="en-US"/>
        </a:p>
      </dgm:t>
    </dgm:pt>
    <dgm:pt modelId="{4AEB8477-DD7E-496B-A085-976FCCD99C29}">
      <dgm:prSet/>
      <dgm:spPr/>
      <dgm:t>
        <a:bodyPr/>
        <a:lstStyle/>
        <a:p>
          <a:r>
            <a:rPr lang="en-NZ" b="1" dirty="0"/>
            <a:t>Under the Bill of Rights Act, s13 </a:t>
          </a:r>
          <a:r>
            <a:rPr lang="en-US" b="1" i="1" dirty="0"/>
            <a:t>“Everyone has the right to freedom of thought, conscience, religion, and belief, including the right to adopt and to hold opinions without interference.”</a:t>
          </a:r>
          <a:endParaRPr lang="en-US" b="1" dirty="0"/>
        </a:p>
      </dgm:t>
    </dgm:pt>
    <dgm:pt modelId="{9C798011-68C7-4D5D-BA09-9FB1DB8B07B4}" type="parTrans" cxnId="{E1A2EF26-6CFB-44A8-BA3D-14FB2C163D61}">
      <dgm:prSet/>
      <dgm:spPr/>
      <dgm:t>
        <a:bodyPr/>
        <a:lstStyle/>
        <a:p>
          <a:endParaRPr lang="en-US"/>
        </a:p>
      </dgm:t>
    </dgm:pt>
    <dgm:pt modelId="{D26EF889-DD9C-42B2-A2F2-F422B14186C9}" type="sibTrans" cxnId="{E1A2EF26-6CFB-44A8-BA3D-14FB2C163D61}">
      <dgm:prSet/>
      <dgm:spPr/>
      <dgm:t>
        <a:bodyPr/>
        <a:lstStyle/>
        <a:p>
          <a:endParaRPr lang="en-US"/>
        </a:p>
      </dgm:t>
    </dgm:pt>
    <dgm:pt modelId="{904A91C0-3D6C-43F5-9434-7A99F404F5C4}">
      <dgm:prSet/>
      <dgm:spPr/>
      <dgm:t>
        <a:bodyPr/>
        <a:lstStyle/>
        <a:p>
          <a:r>
            <a:rPr lang="en-US" b="1" dirty="0"/>
            <a:t>The Human Rights Act, s.46 allows for single sex space discrimination, </a:t>
          </a:r>
          <a:r>
            <a:rPr lang="en-US" b="1" i="1" dirty="0"/>
            <a:t>“on the ground of public decency or public safety”. </a:t>
          </a:r>
          <a:endParaRPr lang="en-US" b="1" dirty="0"/>
        </a:p>
      </dgm:t>
    </dgm:pt>
    <dgm:pt modelId="{D2EE959C-C0DC-4D1D-A316-B686132D18BE}" type="parTrans" cxnId="{79780ACA-9ADF-4911-80D7-C4D2BFF76349}">
      <dgm:prSet/>
      <dgm:spPr/>
      <dgm:t>
        <a:bodyPr/>
        <a:lstStyle/>
        <a:p>
          <a:endParaRPr lang="en-US"/>
        </a:p>
      </dgm:t>
    </dgm:pt>
    <dgm:pt modelId="{FD139B60-C0A1-4420-8D90-CE8EE14A04FD}" type="sibTrans" cxnId="{79780ACA-9ADF-4911-80D7-C4D2BFF76349}">
      <dgm:prSet/>
      <dgm:spPr/>
      <dgm:t>
        <a:bodyPr/>
        <a:lstStyle/>
        <a:p>
          <a:endParaRPr lang="en-US"/>
        </a:p>
      </dgm:t>
    </dgm:pt>
    <dgm:pt modelId="{667DE44F-BA1C-4E91-B417-AE2F2CB01FDB}">
      <dgm:prSet/>
      <dgm:spPr/>
      <dgm:t>
        <a:bodyPr/>
        <a:lstStyle/>
        <a:p>
          <a:r>
            <a:rPr lang="en-US" b="1" dirty="0"/>
            <a:t>The Care of Children Act, s.5 states: “</a:t>
          </a:r>
          <a:r>
            <a:rPr lang="en-US" b="1" i="1" dirty="0"/>
            <a:t>a child’s care, development, and upbringing should be primarily the responsibility of his or her parents and guardians,</a:t>
          </a:r>
          <a:r>
            <a:rPr lang="en-US" b="1" dirty="0"/>
            <a:t>”</a:t>
          </a:r>
        </a:p>
      </dgm:t>
    </dgm:pt>
    <dgm:pt modelId="{775309F6-2C68-4110-A5CD-49816824A5A9}" type="parTrans" cxnId="{24E7EEDC-60FF-42B7-9A16-326BCC727AF0}">
      <dgm:prSet/>
      <dgm:spPr/>
      <dgm:t>
        <a:bodyPr/>
        <a:lstStyle/>
        <a:p>
          <a:endParaRPr lang="en-US"/>
        </a:p>
      </dgm:t>
    </dgm:pt>
    <dgm:pt modelId="{6C3A3E8E-B01C-493B-BF98-8D5387606C19}" type="sibTrans" cxnId="{24E7EEDC-60FF-42B7-9A16-326BCC727AF0}">
      <dgm:prSet/>
      <dgm:spPr/>
      <dgm:t>
        <a:bodyPr/>
        <a:lstStyle/>
        <a:p>
          <a:endParaRPr lang="en-US"/>
        </a:p>
      </dgm:t>
    </dgm:pt>
    <dgm:pt modelId="{34750D80-C389-4588-89DE-542608E13387}" type="pres">
      <dgm:prSet presAssocID="{30A84C80-FD59-49BE-A785-9CB8EA23B036}" presName="outerComposite" presStyleCnt="0">
        <dgm:presLayoutVars>
          <dgm:chMax val="5"/>
          <dgm:dir/>
          <dgm:resizeHandles val="exact"/>
        </dgm:presLayoutVars>
      </dgm:prSet>
      <dgm:spPr/>
    </dgm:pt>
    <dgm:pt modelId="{16247702-E031-4602-A032-E4CFB824B1AD}" type="pres">
      <dgm:prSet presAssocID="{30A84C80-FD59-49BE-A785-9CB8EA23B036}" presName="dummyMaxCanvas" presStyleCnt="0">
        <dgm:presLayoutVars/>
      </dgm:prSet>
      <dgm:spPr/>
    </dgm:pt>
    <dgm:pt modelId="{40258A54-6CB4-477B-AED7-30F6CA220771}" type="pres">
      <dgm:prSet presAssocID="{30A84C80-FD59-49BE-A785-9CB8EA23B036}" presName="ThreeNodes_1" presStyleLbl="node1" presStyleIdx="0" presStyleCnt="3">
        <dgm:presLayoutVars>
          <dgm:bulletEnabled val="1"/>
        </dgm:presLayoutVars>
      </dgm:prSet>
      <dgm:spPr/>
    </dgm:pt>
    <dgm:pt modelId="{9C9A84D9-63A2-47AC-93C0-B11B070F519F}" type="pres">
      <dgm:prSet presAssocID="{30A84C80-FD59-49BE-A785-9CB8EA23B036}" presName="ThreeNodes_2" presStyleLbl="node1" presStyleIdx="1" presStyleCnt="3">
        <dgm:presLayoutVars>
          <dgm:bulletEnabled val="1"/>
        </dgm:presLayoutVars>
      </dgm:prSet>
      <dgm:spPr/>
    </dgm:pt>
    <dgm:pt modelId="{8B7762C1-5D57-4F42-B640-D846B2D8C7D2}" type="pres">
      <dgm:prSet presAssocID="{30A84C80-FD59-49BE-A785-9CB8EA23B036}" presName="ThreeNodes_3" presStyleLbl="node1" presStyleIdx="2" presStyleCnt="3">
        <dgm:presLayoutVars>
          <dgm:bulletEnabled val="1"/>
        </dgm:presLayoutVars>
      </dgm:prSet>
      <dgm:spPr/>
    </dgm:pt>
    <dgm:pt modelId="{5078658D-79D9-4F8E-B51A-99BF1EF7DBC2}" type="pres">
      <dgm:prSet presAssocID="{30A84C80-FD59-49BE-A785-9CB8EA23B036}" presName="ThreeConn_1-2" presStyleLbl="fgAccFollowNode1" presStyleIdx="0" presStyleCnt="2">
        <dgm:presLayoutVars>
          <dgm:bulletEnabled val="1"/>
        </dgm:presLayoutVars>
      </dgm:prSet>
      <dgm:spPr/>
    </dgm:pt>
    <dgm:pt modelId="{DBD553AA-77E7-4B0A-8090-DDB69F9295C7}" type="pres">
      <dgm:prSet presAssocID="{30A84C80-FD59-49BE-A785-9CB8EA23B036}" presName="ThreeConn_2-3" presStyleLbl="fgAccFollowNode1" presStyleIdx="1" presStyleCnt="2">
        <dgm:presLayoutVars>
          <dgm:bulletEnabled val="1"/>
        </dgm:presLayoutVars>
      </dgm:prSet>
      <dgm:spPr/>
    </dgm:pt>
    <dgm:pt modelId="{F1AA401C-6C23-4FCB-80FF-7AD2C8F01552}" type="pres">
      <dgm:prSet presAssocID="{30A84C80-FD59-49BE-A785-9CB8EA23B036}" presName="ThreeNodes_1_text" presStyleLbl="node1" presStyleIdx="2" presStyleCnt="3">
        <dgm:presLayoutVars>
          <dgm:bulletEnabled val="1"/>
        </dgm:presLayoutVars>
      </dgm:prSet>
      <dgm:spPr/>
    </dgm:pt>
    <dgm:pt modelId="{ADD88DCE-FB46-4462-87D1-31DBB0145837}" type="pres">
      <dgm:prSet presAssocID="{30A84C80-FD59-49BE-A785-9CB8EA23B036}" presName="ThreeNodes_2_text" presStyleLbl="node1" presStyleIdx="2" presStyleCnt="3">
        <dgm:presLayoutVars>
          <dgm:bulletEnabled val="1"/>
        </dgm:presLayoutVars>
      </dgm:prSet>
      <dgm:spPr/>
    </dgm:pt>
    <dgm:pt modelId="{F926C15A-2F61-413A-B434-F5642B343165}" type="pres">
      <dgm:prSet presAssocID="{30A84C80-FD59-49BE-A785-9CB8EA23B036}" presName="ThreeNodes_3_text" presStyleLbl="node1" presStyleIdx="2" presStyleCnt="3">
        <dgm:presLayoutVars>
          <dgm:bulletEnabled val="1"/>
        </dgm:presLayoutVars>
      </dgm:prSet>
      <dgm:spPr/>
    </dgm:pt>
  </dgm:ptLst>
  <dgm:cxnLst>
    <dgm:cxn modelId="{3E279415-365A-4663-AB23-905115CF45C8}" type="presOf" srcId="{30A84C80-FD59-49BE-A785-9CB8EA23B036}" destId="{34750D80-C389-4588-89DE-542608E13387}" srcOrd="0" destOrd="0" presId="urn:microsoft.com/office/officeart/2005/8/layout/vProcess5"/>
    <dgm:cxn modelId="{0EE76F19-BE0F-46A2-B600-B3C4DBCA6A07}" type="presOf" srcId="{D26EF889-DD9C-42B2-A2F2-F422B14186C9}" destId="{5078658D-79D9-4F8E-B51A-99BF1EF7DBC2}" srcOrd="0" destOrd="0" presId="urn:microsoft.com/office/officeart/2005/8/layout/vProcess5"/>
    <dgm:cxn modelId="{E1A2EF26-6CFB-44A8-BA3D-14FB2C163D61}" srcId="{30A84C80-FD59-49BE-A785-9CB8EA23B036}" destId="{4AEB8477-DD7E-496B-A085-976FCCD99C29}" srcOrd="0" destOrd="0" parTransId="{9C798011-68C7-4D5D-BA09-9FB1DB8B07B4}" sibTransId="{D26EF889-DD9C-42B2-A2F2-F422B14186C9}"/>
    <dgm:cxn modelId="{1637CB5C-0BF4-4B07-A651-19408D906558}" type="presOf" srcId="{667DE44F-BA1C-4E91-B417-AE2F2CB01FDB}" destId="{8B7762C1-5D57-4F42-B640-D846B2D8C7D2}" srcOrd="0" destOrd="0" presId="urn:microsoft.com/office/officeart/2005/8/layout/vProcess5"/>
    <dgm:cxn modelId="{FDF02F6A-B3ED-437D-AC3C-456B60708A5D}" type="presOf" srcId="{904A91C0-3D6C-43F5-9434-7A99F404F5C4}" destId="{9C9A84D9-63A2-47AC-93C0-B11B070F519F}" srcOrd="0" destOrd="0" presId="urn:microsoft.com/office/officeart/2005/8/layout/vProcess5"/>
    <dgm:cxn modelId="{B6A53C83-9DBC-465A-AF52-6FB43E5D0902}" type="presOf" srcId="{4AEB8477-DD7E-496B-A085-976FCCD99C29}" destId="{F1AA401C-6C23-4FCB-80FF-7AD2C8F01552}" srcOrd="1" destOrd="0" presId="urn:microsoft.com/office/officeart/2005/8/layout/vProcess5"/>
    <dgm:cxn modelId="{98793395-04CE-4E72-B006-277382EADD75}" type="presOf" srcId="{4AEB8477-DD7E-496B-A085-976FCCD99C29}" destId="{40258A54-6CB4-477B-AED7-30F6CA220771}" srcOrd="0" destOrd="0" presId="urn:microsoft.com/office/officeart/2005/8/layout/vProcess5"/>
    <dgm:cxn modelId="{79780ACA-9ADF-4911-80D7-C4D2BFF76349}" srcId="{30A84C80-FD59-49BE-A785-9CB8EA23B036}" destId="{904A91C0-3D6C-43F5-9434-7A99F404F5C4}" srcOrd="1" destOrd="0" parTransId="{D2EE959C-C0DC-4D1D-A316-B686132D18BE}" sibTransId="{FD139B60-C0A1-4420-8D90-CE8EE14A04FD}"/>
    <dgm:cxn modelId="{5F0B38D6-50BF-4339-8353-6BA7F6802971}" type="presOf" srcId="{FD139B60-C0A1-4420-8D90-CE8EE14A04FD}" destId="{DBD553AA-77E7-4B0A-8090-DDB69F9295C7}" srcOrd="0" destOrd="0" presId="urn:microsoft.com/office/officeart/2005/8/layout/vProcess5"/>
    <dgm:cxn modelId="{0FF867D7-675A-44EF-86B9-9C40561071EF}" type="presOf" srcId="{904A91C0-3D6C-43F5-9434-7A99F404F5C4}" destId="{ADD88DCE-FB46-4462-87D1-31DBB0145837}" srcOrd="1" destOrd="0" presId="urn:microsoft.com/office/officeart/2005/8/layout/vProcess5"/>
    <dgm:cxn modelId="{24E7EEDC-60FF-42B7-9A16-326BCC727AF0}" srcId="{30A84C80-FD59-49BE-A785-9CB8EA23B036}" destId="{667DE44F-BA1C-4E91-B417-AE2F2CB01FDB}" srcOrd="2" destOrd="0" parTransId="{775309F6-2C68-4110-A5CD-49816824A5A9}" sibTransId="{6C3A3E8E-B01C-493B-BF98-8D5387606C19}"/>
    <dgm:cxn modelId="{17F86AF4-4F3C-447E-A5D2-44F694916C18}" type="presOf" srcId="{667DE44F-BA1C-4E91-B417-AE2F2CB01FDB}" destId="{F926C15A-2F61-413A-B434-F5642B343165}" srcOrd="1" destOrd="0" presId="urn:microsoft.com/office/officeart/2005/8/layout/vProcess5"/>
    <dgm:cxn modelId="{F63302C1-2C41-4A25-8741-EC1B728B798C}" type="presParOf" srcId="{34750D80-C389-4588-89DE-542608E13387}" destId="{16247702-E031-4602-A032-E4CFB824B1AD}" srcOrd="0" destOrd="0" presId="urn:microsoft.com/office/officeart/2005/8/layout/vProcess5"/>
    <dgm:cxn modelId="{52318863-1206-450B-9778-6A936CD11AA2}" type="presParOf" srcId="{34750D80-C389-4588-89DE-542608E13387}" destId="{40258A54-6CB4-477B-AED7-30F6CA220771}" srcOrd="1" destOrd="0" presId="urn:microsoft.com/office/officeart/2005/8/layout/vProcess5"/>
    <dgm:cxn modelId="{423A82B4-EA95-4068-B095-DF05CAC81B35}" type="presParOf" srcId="{34750D80-C389-4588-89DE-542608E13387}" destId="{9C9A84D9-63A2-47AC-93C0-B11B070F519F}" srcOrd="2" destOrd="0" presId="urn:microsoft.com/office/officeart/2005/8/layout/vProcess5"/>
    <dgm:cxn modelId="{B1280E6F-FC2A-43A9-8DC6-B91CE12DCD48}" type="presParOf" srcId="{34750D80-C389-4588-89DE-542608E13387}" destId="{8B7762C1-5D57-4F42-B640-D846B2D8C7D2}" srcOrd="3" destOrd="0" presId="urn:microsoft.com/office/officeart/2005/8/layout/vProcess5"/>
    <dgm:cxn modelId="{3DB6A84E-54BB-4206-8A00-B4815E37D033}" type="presParOf" srcId="{34750D80-C389-4588-89DE-542608E13387}" destId="{5078658D-79D9-4F8E-B51A-99BF1EF7DBC2}" srcOrd="4" destOrd="0" presId="urn:microsoft.com/office/officeart/2005/8/layout/vProcess5"/>
    <dgm:cxn modelId="{F7C67B83-35AA-489B-AA74-EFEF897904F4}" type="presParOf" srcId="{34750D80-C389-4588-89DE-542608E13387}" destId="{DBD553AA-77E7-4B0A-8090-DDB69F9295C7}" srcOrd="5" destOrd="0" presId="urn:microsoft.com/office/officeart/2005/8/layout/vProcess5"/>
    <dgm:cxn modelId="{0F4B8637-4667-44B7-978E-10E11CE04338}" type="presParOf" srcId="{34750D80-C389-4588-89DE-542608E13387}" destId="{F1AA401C-6C23-4FCB-80FF-7AD2C8F01552}" srcOrd="6" destOrd="0" presId="urn:microsoft.com/office/officeart/2005/8/layout/vProcess5"/>
    <dgm:cxn modelId="{B0B01B78-E42A-456B-82A9-F951A97A37D0}" type="presParOf" srcId="{34750D80-C389-4588-89DE-542608E13387}" destId="{ADD88DCE-FB46-4462-87D1-31DBB0145837}" srcOrd="7" destOrd="0" presId="urn:microsoft.com/office/officeart/2005/8/layout/vProcess5"/>
    <dgm:cxn modelId="{B130F72B-EAEA-4743-8BDD-A81EE99049C6}" type="presParOf" srcId="{34750D80-C389-4588-89DE-542608E13387}" destId="{F926C15A-2F61-413A-B434-F5642B343165}"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3548E2-2B0F-493B-84A0-612BE14ADE55}"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33809970-E784-4BDB-B7FC-F31A78993404}">
      <dgm:prSet/>
      <dgm:spPr/>
      <dgm:t>
        <a:bodyPr/>
        <a:lstStyle/>
        <a:p>
          <a:r>
            <a:rPr lang="en-NZ" b="1"/>
            <a:t>The Cass Review </a:t>
          </a:r>
          <a:r>
            <a:rPr lang="en-NZ" b="1" i="1">
              <a:hlinkClick xmlns:r="http://schemas.openxmlformats.org/officeDocument/2006/relationships" r:id="rId1"/>
            </a:rPr>
            <a:t>https://webarchive.nationalarchives.gov.uk/ukgwa/20250310143933/https://cass.independent-review.uk/home/publications/final-report/</a:t>
          </a:r>
          <a:endParaRPr lang="en-US"/>
        </a:p>
      </dgm:t>
    </dgm:pt>
    <dgm:pt modelId="{0AC1512E-D8C7-44A1-90D7-153AA361FF2F}" type="parTrans" cxnId="{D137ECED-1E6B-4865-85B8-F5F5DF3B329E}">
      <dgm:prSet/>
      <dgm:spPr/>
      <dgm:t>
        <a:bodyPr/>
        <a:lstStyle/>
        <a:p>
          <a:endParaRPr lang="en-US"/>
        </a:p>
      </dgm:t>
    </dgm:pt>
    <dgm:pt modelId="{BB403458-0806-4F19-9FBC-8942E3D231E9}" type="sibTrans" cxnId="{D137ECED-1E6B-4865-85B8-F5F5DF3B329E}">
      <dgm:prSet/>
      <dgm:spPr/>
      <dgm:t>
        <a:bodyPr/>
        <a:lstStyle/>
        <a:p>
          <a:endParaRPr lang="en-US"/>
        </a:p>
      </dgm:t>
    </dgm:pt>
    <dgm:pt modelId="{D570B774-E6A0-4CF5-906C-E0F5946CC087}">
      <dgm:prSet/>
      <dgm:spPr/>
      <dgm:t>
        <a:bodyPr/>
        <a:lstStyle/>
        <a:p>
          <a:r>
            <a:rPr lang="en-NZ" b="1"/>
            <a:t>Cass on Education – Critical findings of the Cass Review relevant to schools </a:t>
          </a:r>
          <a:r>
            <a:rPr lang="en-NZ" b="1" i="1">
              <a:hlinkClick xmlns:r="http://schemas.openxmlformats.org/officeDocument/2006/relationships" r:id="rId2"/>
            </a:rPr>
            <a:t>https://resistgendereducation.substack.com/p/cass-on-education</a:t>
          </a:r>
          <a:endParaRPr lang="en-US"/>
        </a:p>
      </dgm:t>
    </dgm:pt>
    <dgm:pt modelId="{240782B7-C5D5-4FFD-85BA-9001C2CF8BD4}" type="parTrans" cxnId="{A8A4EA84-50D9-4D04-B4FD-9DD7C53BCD94}">
      <dgm:prSet/>
      <dgm:spPr/>
      <dgm:t>
        <a:bodyPr/>
        <a:lstStyle/>
        <a:p>
          <a:endParaRPr lang="en-US"/>
        </a:p>
      </dgm:t>
    </dgm:pt>
    <dgm:pt modelId="{18C12B83-1C42-4FBB-A31B-5BE0E1CFF84E}" type="sibTrans" cxnId="{A8A4EA84-50D9-4D04-B4FD-9DD7C53BCD94}">
      <dgm:prSet/>
      <dgm:spPr/>
      <dgm:t>
        <a:bodyPr/>
        <a:lstStyle/>
        <a:p>
          <a:endParaRPr lang="en-US"/>
        </a:p>
      </dgm:t>
    </dgm:pt>
    <dgm:pt modelId="{E255BFA8-E281-4C82-A6ED-4B49D72CF10F}">
      <dgm:prSet/>
      <dgm:spPr/>
      <dgm:t>
        <a:bodyPr/>
        <a:lstStyle/>
        <a:p>
          <a:r>
            <a:rPr lang="en-NZ" b="1" dirty="0"/>
            <a:t>The Ministry of Education website hosts resources written by the trans activist lobby group, </a:t>
          </a:r>
          <a:r>
            <a:rPr lang="en-NZ" b="1" i="1" dirty="0" err="1"/>
            <a:t>InsideOUT</a:t>
          </a:r>
          <a:r>
            <a:rPr lang="en-NZ" b="1" i="1" dirty="0"/>
            <a:t> </a:t>
          </a:r>
          <a:r>
            <a:rPr lang="en-NZ" b="1" i="1" dirty="0">
              <a:hlinkClick xmlns:r="http://schemas.openxmlformats.org/officeDocument/2006/relationships" r:id="rId3"/>
            </a:rPr>
            <a:t>https://inclusive.tki.org.nz/guides/supporting-lgbtqia-students/build-understanding-of-key-concepts-and-terms/</a:t>
          </a:r>
          <a:endParaRPr lang="en-US" dirty="0"/>
        </a:p>
      </dgm:t>
    </dgm:pt>
    <dgm:pt modelId="{9AB82989-65B2-48F8-A649-699C701957A6}" type="parTrans" cxnId="{36C0F758-C687-477B-9457-2A74874D2FB1}">
      <dgm:prSet/>
      <dgm:spPr/>
      <dgm:t>
        <a:bodyPr/>
        <a:lstStyle/>
        <a:p>
          <a:endParaRPr lang="en-US"/>
        </a:p>
      </dgm:t>
    </dgm:pt>
    <dgm:pt modelId="{661FF7BE-C5A7-4D3D-8B52-E1C81675DA33}" type="sibTrans" cxnId="{36C0F758-C687-477B-9457-2A74874D2FB1}">
      <dgm:prSet/>
      <dgm:spPr/>
      <dgm:t>
        <a:bodyPr/>
        <a:lstStyle/>
        <a:p>
          <a:endParaRPr lang="en-US"/>
        </a:p>
      </dgm:t>
    </dgm:pt>
    <dgm:pt modelId="{A27CF404-6D6D-481F-9AD2-73C3AD8F4E5C}">
      <dgm:prSet/>
      <dgm:spPr/>
      <dgm:t>
        <a:bodyPr/>
        <a:lstStyle/>
        <a:p>
          <a:r>
            <a:rPr lang="en-NZ" b="1"/>
            <a:t>2023 Press statement from the Free Speech Union </a:t>
          </a:r>
          <a:r>
            <a:rPr lang="en-NZ" b="1" i="1">
              <a:hlinkClick xmlns:r="http://schemas.openxmlformats.org/officeDocument/2006/relationships" r:id="rId4"/>
            </a:rPr>
            <a:t>https://www.fsu.nz/blog/thousands-call-for-teaching-council-to-maintain-teacher-discretion-over-preferred-pronouns</a:t>
          </a:r>
          <a:endParaRPr lang="en-US"/>
        </a:p>
      </dgm:t>
    </dgm:pt>
    <dgm:pt modelId="{5966F750-A37F-4D03-B0AC-B524340EE2EF}" type="parTrans" cxnId="{C507B4E4-89E3-4800-AC52-7536B776CC72}">
      <dgm:prSet/>
      <dgm:spPr/>
      <dgm:t>
        <a:bodyPr/>
        <a:lstStyle/>
        <a:p>
          <a:endParaRPr lang="en-US"/>
        </a:p>
      </dgm:t>
    </dgm:pt>
    <dgm:pt modelId="{C04B5CC6-72F8-4568-9895-A55F8209B2E5}" type="sibTrans" cxnId="{C507B4E4-89E3-4800-AC52-7536B776CC72}">
      <dgm:prSet/>
      <dgm:spPr/>
      <dgm:t>
        <a:bodyPr/>
        <a:lstStyle/>
        <a:p>
          <a:endParaRPr lang="en-US"/>
        </a:p>
      </dgm:t>
    </dgm:pt>
    <dgm:pt modelId="{26379445-A6B2-4A93-9E4B-F974755683FB}">
      <dgm:prSet/>
      <dgm:spPr/>
      <dgm:t>
        <a:bodyPr/>
        <a:lstStyle/>
        <a:p>
          <a:r>
            <a:rPr lang="en-NZ" b="1"/>
            <a:t>The Teaching Council website, “Managing Personal Beliefs” </a:t>
          </a:r>
          <a:r>
            <a:rPr lang="en-NZ" b="1" i="1">
              <a:hlinkClick xmlns:r="http://schemas.openxmlformats.org/officeDocument/2006/relationships" r:id="rId4"/>
            </a:rPr>
            <a:t>https://teachingcouncil.nz/assets/Files/Code-and-Standards/Managing-beliefs-Guidance-for-teachers.pdf</a:t>
          </a:r>
          <a:endParaRPr lang="en-US"/>
        </a:p>
      </dgm:t>
    </dgm:pt>
    <dgm:pt modelId="{9320DF17-4257-4F4F-8E2A-6E13E799DA05}" type="parTrans" cxnId="{7EFEE3DC-2149-43AC-AC98-BEA6A273577D}">
      <dgm:prSet/>
      <dgm:spPr/>
      <dgm:t>
        <a:bodyPr/>
        <a:lstStyle/>
        <a:p>
          <a:endParaRPr lang="en-US"/>
        </a:p>
      </dgm:t>
    </dgm:pt>
    <dgm:pt modelId="{AC7180FA-B684-4A3F-88EE-F364CD1BD6F8}" type="sibTrans" cxnId="{7EFEE3DC-2149-43AC-AC98-BEA6A273577D}">
      <dgm:prSet/>
      <dgm:spPr/>
      <dgm:t>
        <a:bodyPr/>
        <a:lstStyle/>
        <a:p>
          <a:endParaRPr lang="en-US"/>
        </a:p>
      </dgm:t>
    </dgm:pt>
    <dgm:pt modelId="{42F1CFAE-4E1F-4E66-97FA-BD8F730D5BAB}">
      <dgm:prSet/>
      <dgm:spPr/>
      <dgm:t>
        <a:bodyPr/>
        <a:lstStyle/>
        <a:p>
          <a:r>
            <a:rPr lang="en-NZ" b="1" dirty="0"/>
            <a:t>Chloe Cole quoted in the Telegraph: </a:t>
          </a:r>
          <a:r>
            <a:rPr lang="en-NZ" b="1" i="1" dirty="0">
              <a:hlinkClick xmlns:r="http://schemas.openxmlformats.org/officeDocument/2006/relationships" r:id="rId5"/>
            </a:rPr>
            <a:t>https://www.telegraph.co.uk/news/2023/08/27/chloe-cole-detransition-awareness-us-congress/?ICID=continue_without_subscribing_reg_first</a:t>
          </a:r>
          <a:endParaRPr lang="en-US" dirty="0"/>
        </a:p>
      </dgm:t>
    </dgm:pt>
    <dgm:pt modelId="{0C1C8925-7F4D-4A07-92BC-1C3B51C212A6}" type="parTrans" cxnId="{F6ACE16F-E5FF-4E46-B92D-82F7837EBFA3}">
      <dgm:prSet/>
      <dgm:spPr/>
      <dgm:t>
        <a:bodyPr/>
        <a:lstStyle/>
        <a:p>
          <a:endParaRPr lang="en-US"/>
        </a:p>
      </dgm:t>
    </dgm:pt>
    <dgm:pt modelId="{1E45D234-C49E-48E7-AAD6-BFB63E28DECE}" type="sibTrans" cxnId="{F6ACE16F-E5FF-4E46-B92D-82F7837EBFA3}">
      <dgm:prSet/>
      <dgm:spPr/>
      <dgm:t>
        <a:bodyPr/>
        <a:lstStyle/>
        <a:p>
          <a:endParaRPr lang="en-US"/>
        </a:p>
      </dgm:t>
    </dgm:pt>
    <dgm:pt modelId="{6FA4C119-8792-4859-B0DD-77A99BA8EAE3}" type="pres">
      <dgm:prSet presAssocID="{BD3548E2-2B0F-493B-84A0-612BE14ADE55}" presName="root" presStyleCnt="0">
        <dgm:presLayoutVars>
          <dgm:dir/>
          <dgm:resizeHandles val="exact"/>
        </dgm:presLayoutVars>
      </dgm:prSet>
      <dgm:spPr/>
    </dgm:pt>
    <dgm:pt modelId="{6842B0B9-E33C-4935-B46A-63E1D14B4C59}" type="pres">
      <dgm:prSet presAssocID="{BD3548E2-2B0F-493B-84A0-612BE14ADE55}" presName="container" presStyleCnt="0">
        <dgm:presLayoutVars>
          <dgm:dir/>
          <dgm:resizeHandles val="exact"/>
        </dgm:presLayoutVars>
      </dgm:prSet>
      <dgm:spPr/>
    </dgm:pt>
    <dgm:pt modelId="{E7A96EC4-9A46-472D-831C-61A4D19EB876}" type="pres">
      <dgm:prSet presAssocID="{33809970-E784-4BDB-B7FC-F31A78993404}" presName="compNode" presStyleCnt="0"/>
      <dgm:spPr/>
    </dgm:pt>
    <dgm:pt modelId="{DC0350C7-4E1F-480F-AB4B-D7DB474EF8E3}" type="pres">
      <dgm:prSet presAssocID="{33809970-E784-4BDB-B7FC-F31A78993404}" presName="iconBgRect" presStyleLbl="bgShp" presStyleIdx="0" presStyleCnt="6"/>
      <dgm:spPr/>
    </dgm:pt>
    <dgm:pt modelId="{5913A1B3-111E-48ED-A2C6-DB3E767B6A12}" type="pres">
      <dgm:prSet presAssocID="{33809970-E784-4BDB-B7FC-F31A78993404}" presName="iconRect" presStyleLbl="node1" presStyleIdx="0" presStyleCnt="6"/>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Marker"/>
        </a:ext>
      </dgm:extLst>
    </dgm:pt>
    <dgm:pt modelId="{24F1F833-E1D6-4706-84E6-498AB4AC9432}" type="pres">
      <dgm:prSet presAssocID="{33809970-E784-4BDB-B7FC-F31A78993404}" presName="spaceRect" presStyleCnt="0"/>
      <dgm:spPr/>
    </dgm:pt>
    <dgm:pt modelId="{F8C93F66-206E-4E31-91C6-0C9630A4A2ED}" type="pres">
      <dgm:prSet presAssocID="{33809970-E784-4BDB-B7FC-F31A78993404}" presName="textRect" presStyleLbl="revTx" presStyleIdx="0" presStyleCnt="6">
        <dgm:presLayoutVars>
          <dgm:chMax val="1"/>
          <dgm:chPref val="1"/>
        </dgm:presLayoutVars>
      </dgm:prSet>
      <dgm:spPr/>
    </dgm:pt>
    <dgm:pt modelId="{5BB606D3-60D0-4F69-9322-2A44109BFF10}" type="pres">
      <dgm:prSet presAssocID="{BB403458-0806-4F19-9FBC-8942E3D231E9}" presName="sibTrans" presStyleLbl="sibTrans2D1" presStyleIdx="0" presStyleCnt="0"/>
      <dgm:spPr/>
    </dgm:pt>
    <dgm:pt modelId="{567EDCF3-D374-4BE6-A335-21981F75EF8A}" type="pres">
      <dgm:prSet presAssocID="{D570B774-E6A0-4CF5-906C-E0F5946CC087}" presName="compNode" presStyleCnt="0"/>
      <dgm:spPr/>
    </dgm:pt>
    <dgm:pt modelId="{C58D806E-F662-4042-8142-B72ECC226808}" type="pres">
      <dgm:prSet presAssocID="{D570B774-E6A0-4CF5-906C-E0F5946CC087}" presName="iconBgRect" presStyleLbl="bgShp" presStyleIdx="1" presStyleCnt="6"/>
      <dgm:spPr/>
    </dgm:pt>
    <dgm:pt modelId="{D1D02607-13BF-4AF8-974A-D3FD0C637CFC}" type="pres">
      <dgm:prSet presAssocID="{D570B774-E6A0-4CF5-906C-E0F5946CC087}" presName="iconRect" presStyleLbl="node1" presStyleIdx="1" presStyleCnt="6"/>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Schoolhouse"/>
        </a:ext>
      </dgm:extLst>
    </dgm:pt>
    <dgm:pt modelId="{94724D1A-EB52-4AD2-B514-FB14AD6FF380}" type="pres">
      <dgm:prSet presAssocID="{D570B774-E6A0-4CF5-906C-E0F5946CC087}" presName="spaceRect" presStyleCnt="0"/>
      <dgm:spPr/>
    </dgm:pt>
    <dgm:pt modelId="{8C689BA0-B487-44B2-9F8D-D98D4F0E5160}" type="pres">
      <dgm:prSet presAssocID="{D570B774-E6A0-4CF5-906C-E0F5946CC087}" presName="textRect" presStyleLbl="revTx" presStyleIdx="1" presStyleCnt="6">
        <dgm:presLayoutVars>
          <dgm:chMax val="1"/>
          <dgm:chPref val="1"/>
        </dgm:presLayoutVars>
      </dgm:prSet>
      <dgm:spPr/>
    </dgm:pt>
    <dgm:pt modelId="{F33F730B-8F45-46DF-B5C8-D8D8823B1A88}" type="pres">
      <dgm:prSet presAssocID="{18C12B83-1C42-4FBB-A31B-5BE0E1CFF84E}" presName="sibTrans" presStyleLbl="sibTrans2D1" presStyleIdx="0" presStyleCnt="0"/>
      <dgm:spPr/>
    </dgm:pt>
    <dgm:pt modelId="{D60CE614-2F0C-4250-88AE-A782F862FEEC}" type="pres">
      <dgm:prSet presAssocID="{E255BFA8-E281-4C82-A6ED-4B49D72CF10F}" presName="compNode" presStyleCnt="0"/>
      <dgm:spPr/>
    </dgm:pt>
    <dgm:pt modelId="{3B2DA36B-BE07-4F7E-97A5-37F5B3158F2E}" type="pres">
      <dgm:prSet presAssocID="{E255BFA8-E281-4C82-A6ED-4B49D72CF10F}" presName="iconBgRect" presStyleLbl="bgShp" presStyleIdx="2" presStyleCnt="6"/>
      <dgm:spPr/>
    </dgm:pt>
    <dgm:pt modelId="{4C2ECA61-6445-444C-BC2B-53CF2803355B}" type="pres">
      <dgm:prSet presAssocID="{E255BFA8-E281-4C82-A6ED-4B49D72CF10F}" presName="iconRect" presStyleLbl="node1" presStyleIdx="2" presStyleCnt="6"/>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dgm:spPr>
      <dgm:extLst>
        <a:ext uri="{E40237B7-FDA0-4F09-8148-C483321AD2D9}">
          <dgm14:cNvPr xmlns:dgm14="http://schemas.microsoft.com/office/drawing/2010/diagram" id="0" name="" descr="Classroom"/>
        </a:ext>
      </dgm:extLst>
    </dgm:pt>
    <dgm:pt modelId="{37B0921B-1D10-42F7-9C41-218FB8D014A2}" type="pres">
      <dgm:prSet presAssocID="{E255BFA8-E281-4C82-A6ED-4B49D72CF10F}" presName="spaceRect" presStyleCnt="0"/>
      <dgm:spPr/>
    </dgm:pt>
    <dgm:pt modelId="{E078001F-4CCC-4468-B28B-56FB87290C18}" type="pres">
      <dgm:prSet presAssocID="{E255BFA8-E281-4C82-A6ED-4B49D72CF10F}" presName="textRect" presStyleLbl="revTx" presStyleIdx="2" presStyleCnt="6">
        <dgm:presLayoutVars>
          <dgm:chMax val="1"/>
          <dgm:chPref val="1"/>
        </dgm:presLayoutVars>
      </dgm:prSet>
      <dgm:spPr/>
    </dgm:pt>
    <dgm:pt modelId="{CE4F715E-40BB-4CA3-85BF-52B06EFA7CC5}" type="pres">
      <dgm:prSet presAssocID="{661FF7BE-C5A7-4D3D-8B52-E1C81675DA33}" presName="sibTrans" presStyleLbl="sibTrans2D1" presStyleIdx="0" presStyleCnt="0"/>
      <dgm:spPr/>
    </dgm:pt>
    <dgm:pt modelId="{21749402-3BD4-4E42-9F0B-EFA0E42F3617}" type="pres">
      <dgm:prSet presAssocID="{A27CF404-6D6D-481F-9AD2-73C3AD8F4E5C}" presName="compNode" presStyleCnt="0"/>
      <dgm:spPr/>
    </dgm:pt>
    <dgm:pt modelId="{AE876511-3086-4348-AA9F-5D77DE849B15}" type="pres">
      <dgm:prSet presAssocID="{A27CF404-6D6D-481F-9AD2-73C3AD8F4E5C}" presName="iconBgRect" presStyleLbl="bgShp" presStyleIdx="3" presStyleCnt="6"/>
      <dgm:spPr/>
    </dgm:pt>
    <dgm:pt modelId="{1F87EFD9-FEFA-497D-977C-2E5EAC747AD6}" type="pres">
      <dgm:prSet presAssocID="{A27CF404-6D6D-481F-9AD2-73C3AD8F4E5C}" presName="iconRect" presStyleLbl="node1" presStyleIdx="3" presStyleCnt="6"/>
      <dgm:spPr>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a:noFill/>
        </a:ln>
      </dgm:spPr>
      <dgm:extLst>
        <a:ext uri="{E40237B7-FDA0-4F09-8148-C483321AD2D9}">
          <dgm14:cNvPr xmlns:dgm14="http://schemas.microsoft.com/office/drawing/2010/diagram" id="0" name="" descr="Megaphone"/>
        </a:ext>
      </dgm:extLst>
    </dgm:pt>
    <dgm:pt modelId="{FA4F1B65-D414-45E6-BDBA-637E686C48B9}" type="pres">
      <dgm:prSet presAssocID="{A27CF404-6D6D-481F-9AD2-73C3AD8F4E5C}" presName="spaceRect" presStyleCnt="0"/>
      <dgm:spPr/>
    </dgm:pt>
    <dgm:pt modelId="{CFBA6CA0-5BCB-4DF3-88C4-DA0AEE656A49}" type="pres">
      <dgm:prSet presAssocID="{A27CF404-6D6D-481F-9AD2-73C3AD8F4E5C}" presName="textRect" presStyleLbl="revTx" presStyleIdx="3" presStyleCnt="6">
        <dgm:presLayoutVars>
          <dgm:chMax val="1"/>
          <dgm:chPref val="1"/>
        </dgm:presLayoutVars>
      </dgm:prSet>
      <dgm:spPr/>
    </dgm:pt>
    <dgm:pt modelId="{2FE9D7B4-4E44-4903-B968-49C21C3FC439}" type="pres">
      <dgm:prSet presAssocID="{C04B5CC6-72F8-4568-9895-A55F8209B2E5}" presName="sibTrans" presStyleLbl="sibTrans2D1" presStyleIdx="0" presStyleCnt="0"/>
      <dgm:spPr/>
    </dgm:pt>
    <dgm:pt modelId="{008020A5-1C26-401F-937B-8051ACA02E62}" type="pres">
      <dgm:prSet presAssocID="{26379445-A6B2-4A93-9E4B-F974755683FB}" presName="compNode" presStyleCnt="0"/>
      <dgm:spPr/>
    </dgm:pt>
    <dgm:pt modelId="{3A5B7A8E-3E03-4B81-BD55-F9D08A10A7D1}" type="pres">
      <dgm:prSet presAssocID="{26379445-A6B2-4A93-9E4B-F974755683FB}" presName="iconBgRect" presStyleLbl="bgShp" presStyleIdx="4" presStyleCnt="6"/>
      <dgm:spPr/>
    </dgm:pt>
    <dgm:pt modelId="{D869BB2E-427F-420F-B8ED-D0998DB0D159}" type="pres">
      <dgm:prSet presAssocID="{26379445-A6B2-4A93-9E4B-F974755683FB}" presName="iconRect" presStyleLbl="node1" presStyleIdx="4" presStyleCnt="6"/>
      <dgm:spPr>
        <a:blipFill>
          <a:blip xmlns:r="http://schemas.openxmlformats.org/officeDocument/2006/relationships"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a:ln>
          <a:noFill/>
        </a:ln>
      </dgm:spPr>
      <dgm:extLst>
        <a:ext uri="{E40237B7-FDA0-4F09-8148-C483321AD2D9}">
          <dgm14:cNvPr xmlns:dgm14="http://schemas.microsoft.com/office/drawing/2010/diagram" id="0" name="" descr="Teacher"/>
        </a:ext>
      </dgm:extLst>
    </dgm:pt>
    <dgm:pt modelId="{AAB2C4CF-FC4B-406C-A210-38D31686E047}" type="pres">
      <dgm:prSet presAssocID="{26379445-A6B2-4A93-9E4B-F974755683FB}" presName="spaceRect" presStyleCnt="0"/>
      <dgm:spPr/>
    </dgm:pt>
    <dgm:pt modelId="{E0EDD26E-F874-46A7-8722-2BF2D12F14EC}" type="pres">
      <dgm:prSet presAssocID="{26379445-A6B2-4A93-9E4B-F974755683FB}" presName="textRect" presStyleLbl="revTx" presStyleIdx="4" presStyleCnt="6">
        <dgm:presLayoutVars>
          <dgm:chMax val="1"/>
          <dgm:chPref val="1"/>
        </dgm:presLayoutVars>
      </dgm:prSet>
      <dgm:spPr/>
    </dgm:pt>
    <dgm:pt modelId="{0529568A-4B49-495A-A901-06A44B2AAFCC}" type="pres">
      <dgm:prSet presAssocID="{AC7180FA-B684-4A3F-88EE-F364CD1BD6F8}" presName="sibTrans" presStyleLbl="sibTrans2D1" presStyleIdx="0" presStyleCnt="0"/>
      <dgm:spPr/>
    </dgm:pt>
    <dgm:pt modelId="{39F73165-0B76-4390-8C01-2F2936BEB11B}" type="pres">
      <dgm:prSet presAssocID="{42F1CFAE-4E1F-4E66-97FA-BD8F730D5BAB}" presName="compNode" presStyleCnt="0"/>
      <dgm:spPr/>
    </dgm:pt>
    <dgm:pt modelId="{934ADE3D-4D0C-44C1-8F75-DF50AFC06048}" type="pres">
      <dgm:prSet presAssocID="{42F1CFAE-4E1F-4E66-97FA-BD8F730D5BAB}" presName="iconBgRect" presStyleLbl="bgShp" presStyleIdx="5" presStyleCnt="6"/>
      <dgm:spPr/>
    </dgm:pt>
    <dgm:pt modelId="{B3536247-D84F-4848-ACEA-2063ACC9B015}" type="pres">
      <dgm:prSet presAssocID="{42F1CFAE-4E1F-4E66-97FA-BD8F730D5BAB}" presName="iconRect" presStyleLbl="node1" presStyleIdx="5" presStyleCnt="6"/>
      <dgm:spPr>
        <a:blipFill>
          <a:blip xmlns:r="http://schemas.openxmlformats.org/officeDocument/2006/relationships"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a:blipFill>
        <a:ln>
          <a:noFill/>
        </a:ln>
      </dgm:spPr>
      <dgm:extLst>
        <a:ext uri="{E40237B7-FDA0-4F09-8148-C483321AD2D9}">
          <dgm14:cNvPr xmlns:dgm14="http://schemas.microsoft.com/office/drawing/2010/diagram" id="0" name="" descr="Closed Quotation Mark"/>
        </a:ext>
      </dgm:extLst>
    </dgm:pt>
    <dgm:pt modelId="{1069D56E-4013-46EF-81DC-5FE69B1EC893}" type="pres">
      <dgm:prSet presAssocID="{42F1CFAE-4E1F-4E66-97FA-BD8F730D5BAB}" presName="spaceRect" presStyleCnt="0"/>
      <dgm:spPr/>
    </dgm:pt>
    <dgm:pt modelId="{712D6D90-CADF-447F-BF5B-76BFF0A07CBD}" type="pres">
      <dgm:prSet presAssocID="{42F1CFAE-4E1F-4E66-97FA-BD8F730D5BAB}" presName="textRect" presStyleLbl="revTx" presStyleIdx="5" presStyleCnt="6">
        <dgm:presLayoutVars>
          <dgm:chMax val="1"/>
          <dgm:chPref val="1"/>
        </dgm:presLayoutVars>
      </dgm:prSet>
      <dgm:spPr/>
    </dgm:pt>
  </dgm:ptLst>
  <dgm:cxnLst>
    <dgm:cxn modelId="{C5C9522C-0E88-4ADA-96F5-5A5AEAE262CA}" type="presOf" srcId="{33809970-E784-4BDB-B7FC-F31A78993404}" destId="{F8C93F66-206E-4E31-91C6-0C9630A4A2ED}" srcOrd="0" destOrd="0" presId="urn:microsoft.com/office/officeart/2018/2/layout/IconCircleList"/>
    <dgm:cxn modelId="{2302073B-7073-4B1B-80B6-171900EC7F7C}" type="presOf" srcId="{661FF7BE-C5A7-4D3D-8B52-E1C81675DA33}" destId="{CE4F715E-40BB-4CA3-85BF-52B06EFA7CC5}" srcOrd="0" destOrd="0" presId="urn:microsoft.com/office/officeart/2018/2/layout/IconCircleList"/>
    <dgm:cxn modelId="{5648A540-0B2B-407C-A8B1-717BC99F8D95}" type="presOf" srcId="{AC7180FA-B684-4A3F-88EE-F364CD1BD6F8}" destId="{0529568A-4B49-495A-A901-06A44B2AAFCC}" srcOrd="0" destOrd="0" presId="urn:microsoft.com/office/officeart/2018/2/layout/IconCircleList"/>
    <dgm:cxn modelId="{DD4CF64A-405E-4A1F-AC99-3D0FBC9B675B}" type="presOf" srcId="{C04B5CC6-72F8-4568-9895-A55F8209B2E5}" destId="{2FE9D7B4-4E44-4903-B968-49C21C3FC439}" srcOrd="0" destOrd="0" presId="urn:microsoft.com/office/officeart/2018/2/layout/IconCircleList"/>
    <dgm:cxn modelId="{4D911C4C-6B5D-4FD1-A277-42FBDE2B0470}" type="presOf" srcId="{A27CF404-6D6D-481F-9AD2-73C3AD8F4E5C}" destId="{CFBA6CA0-5BCB-4DF3-88C4-DA0AEE656A49}" srcOrd="0" destOrd="0" presId="urn:microsoft.com/office/officeart/2018/2/layout/IconCircleList"/>
    <dgm:cxn modelId="{F6ACE16F-E5FF-4E46-B92D-82F7837EBFA3}" srcId="{BD3548E2-2B0F-493B-84A0-612BE14ADE55}" destId="{42F1CFAE-4E1F-4E66-97FA-BD8F730D5BAB}" srcOrd="5" destOrd="0" parTransId="{0C1C8925-7F4D-4A07-92BC-1C3B51C212A6}" sibTransId="{1E45D234-C49E-48E7-AAD6-BFB63E28DECE}"/>
    <dgm:cxn modelId="{64C1EE50-B808-450C-8312-8DA56941F6A1}" type="presOf" srcId="{E255BFA8-E281-4C82-A6ED-4B49D72CF10F}" destId="{E078001F-4CCC-4468-B28B-56FB87290C18}" srcOrd="0" destOrd="0" presId="urn:microsoft.com/office/officeart/2018/2/layout/IconCircleList"/>
    <dgm:cxn modelId="{36C0F758-C687-477B-9457-2A74874D2FB1}" srcId="{BD3548E2-2B0F-493B-84A0-612BE14ADE55}" destId="{E255BFA8-E281-4C82-A6ED-4B49D72CF10F}" srcOrd="2" destOrd="0" parTransId="{9AB82989-65B2-48F8-A649-699C701957A6}" sibTransId="{661FF7BE-C5A7-4D3D-8B52-E1C81675DA33}"/>
    <dgm:cxn modelId="{4466687D-7AE6-4D12-BF99-A9526619EA5E}" type="presOf" srcId="{26379445-A6B2-4A93-9E4B-F974755683FB}" destId="{E0EDD26E-F874-46A7-8722-2BF2D12F14EC}" srcOrd="0" destOrd="0" presId="urn:microsoft.com/office/officeart/2018/2/layout/IconCircleList"/>
    <dgm:cxn modelId="{CD150581-9EB8-4C39-87A7-3DDBB14643F1}" type="presOf" srcId="{BB403458-0806-4F19-9FBC-8942E3D231E9}" destId="{5BB606D3-60D0-4F69-9322-2A44109BFF10}" srcOrd="0" destOrd="0" presId="urn:microsoft.com/office/officeart/2018/2/layout/IconCircleList"/>
    <dgm:cxn modelId="{A8A4EA84-50D9-4D04-B4FD-9DD7C53BCD94}" srcId="{BD3548E2-2B0F-493B-84A0-612BE14ADE55}" destId="{D570B774-E6A0-4CF5-906C-E0F5946CC087}" srcOrd="1" destOrd="0" parTransId="{240782B7-C5D5-4FFD-85BA-9001C2CF8BD4}" sibTransId="{18C12B83-1C42-4FBB-A31B-5BE0E1CFF84E}"/>
    <dgm:cxn modelId="{68836591-1007-4D97-A435-AC529816C1E4}" type="presOf" srcId="{42F1CFAE-4E1F-4E66-97FA-BD8F730D5BAB}" destId="{712D6D90-CADF-447F-BF5B-76BFF0A07CBD}" srcOrd="0" destOrd="0" presId="urn:microsoft.com/office/officeart/2018/2/layout/IconCircleList"/>
    <dgm:cxn modelId="{1BB3ECA2-D831-4279-86A8-12C10232BBCD}" type="presOf" srcId="{D570B774-E6A0-4CF5-906C-E0F5946CC087}" destId="{8C689BA0-B487-44B2-9F8D-D98D4F0E5160}" srcOrd="0" destOrd="0" presId="urn:microsoft.com/office/officeart/2018/2/layout/IconCircleList"/>
    <dgm:cxn modelId="{479F3BB9-056E-4E83-ABCB-E12C606D949E}" type="presOf" srcId="{BD3548E2-2B0F-493B-84A0-612BE14ADE55}" destId="{6FA4C119-8792-4859-B0DD-77A99BA8EAE3}" srcOrd="0" destOrd="0" presId="urn:microsoft.com/office/officeart/2018/2/layout/IconCircleList"/>
    <dgm:cxn modelId="{7EFEE3DC-2149-43AC-AC98-BEA6A273577D}" srcId="{BD3548E2-2B0F-493B-84A0-612BE14ADE55}" destId="{26379445-A6B2-4A93-9E4B-F974755683FB}" srcOrd="4" destOrd="0" parTransId="{9320DF17-4257-4F4F-8E2A-6E13E799DA05}" sibTransId="{AC7180FA-B684-4A3F-88EE-F364CD1BD6F8}"/>
    <dgm:cxn modelId="{C507B4E4-89E3-4800-AC52-7536B776CC72}" srcId="{BD3548E2-2B0F-493B-84A0-612BE14ADE55}" destId="{A27CF404-6D6D-481F-9AD2-73C3AD8F4E5C}" srcOrd="3" destOrd="0" parTransId="{5966F750-A37F-4D03-B0AC-B524340EE2EF}" sibTransId="{C04B5CC6-72F8-4568-9895-A55F8209B2E5}"/>
    <dgm:cxn modelId="{CD0DA3E6-F836-40BC-8813-0CE02B80BB8F}" type="presOf" srcId="{18C12B83-1C42-4FBB-A31B-5BE0E1CFF84E}" destId="{F33F730B-8F45-46DF-B5C8-D8D8823B1A88}" srcOrd="0" destOrd="0" presId="urn:microsoft.com/office/officeart/2018/2/layout/IconCircleList"/>
    <dgm:cxn modelId="{D137ECED-1E6B-4865-85B8-F5F5DF3B329E}" srcId="{BD3548E2-2B0F-493B-84A0-612BE14ADE55}" destId="{33809970-E784-4BDB-B7FC-F31A78993404}" srcOrd="0" destOrd="0" parTransId="{0AC1512E-D8C7-44A1-90D7-153AA361FF2F}" sibTransId="{BB403458-0806-4F19-9FBC-8942E3D231E9}"/>
    <dgm:cxn modelId="{E7DAB36E-C962-4198-A9A0-15196BA78E0E}" type="presParOf" srcId="{6FA4C119-8792-4859-B0DD-77A99BA8EAE3}" destId="{6842B0B9-E33C-4935-B46A-63E1D14B4C59}" srcOrd="0" destOrd="0" presId="urn:microsoft.com/office/officeart/2018/2/layout/IconCircleList"/>
    <dgm:cxn modelId="{3B3AE9BE-8752-4550-BBFC-CAB34852238A}" type="presParOf" srcId="{6842B0B9-E33C-4935-B46A-63E1D14B4C59}" destId="{E7A96EC4-9A46-472D-831C-61A4D19EB876}" srcOrd="0" destOrd="0" presId="urn:microsoft.com/office/officeart/2018/2/layout/IconCircleList"/>
    <dgm:cxn modelId="{A3B740A8-F334-425F-99F8-6C94F6F1E385}" type="presParOf" srcId="{E7A96EC4-9A46-472D-831C-61A4D19EB876}" destId="{DC0350C7-4E1F-480F-AB4B-D7DB474EF8E3}" srcOrd="0" destOrd="0" presId="urn:microsoft.com/office/officeart/2018/2/layout/IconCircleList"/>
    <dgm:cxn modelId="{C346B171-1DAB-40AA-A2BE-5166D28783E0}" type="presParOf" srcId="{E7A96EC4-9A46-472D-831C-61A4D19EB876}" destId="{5913A1B3-111E-48ED-A2C6-DB3E767B6A12}" srcOrd="1" destOrd="0" presId="urn:microsoft.com/office/officeart/2018/2/layout/IconCircleList"/>
    <dgm:cxn modelId="{112730A3-38EE-4D8F-B0BF-0912C985A12F}" type="presParOf" srcId="{E7A96EC4-9A46-472D-831C-61A4D19EB876}" destId="{24F1F833-E1D6-4706-84E6-498AB4AC9432}" srcOrd="2" destOrd="0" presId="urn:microsoft.com/office/officeart/2018/2/layout/IconCircleList"/>
    <dgm:cxn modelId="{D350A619-2F7A-4160-A7F0-F3F8A280EAEE}" type="presParOf" srcId="{E7A96EC4-9A46-472D-831C-61A4D19EB876}" destId="{F8C93F66-206E-4E31-91C6-0C9630A4A2ED}" srcOrd="3" destOrd="0" presId="urn:microsoft.com/office/officeart/2018/2/layout/IconCircleList"/>
    <dgm:cxn modelId="{08BE11A4-9609-439F-936A-6BD434BA01E9}" type="presParOf" srcId="{6842B0B9-E33C-4935-B46A-63E1D14B4C59}" destId="{5BB606D3-60D0-4F69-9322-2A44109BFF10}" srcOrd="1" destOrd="0" presId="urn:microsoft.com/office/officeart/2018/2/layout/IconCircleList"/>
    <dgm:cxn modelId="{1D8A06A0-9DE9-495F-96BA-2FCADA39A4AE}" type="presParOf" srcId="{6842B0B9-E33C-4935-B46A-63E1D14B4C59}" destId="{567EDCF3-D374-4BE6-A335-21981F75EF8A}" srcOrd="2" destOrd="0" presId="urn:microsoft.com/office/officeart/2018/2/layout/IconCircleList"/>
    <dgm:cxn modelId="{A8FB2E5B-F7F5-43F3-983A-36AD3C08C2FC}" type="presParOf" srcId="{567EDCF3-D374-4BE6-A335-21981F75EF8A}" destId="{C58D806E-F662-4042-8142-B72ECC226808}" srcOrd="0" destOrd="0" presId="urn:microsoft.com/office/officeart/2018/2/layout/IconCircleList"/>
    <dgm:cxn modelId="{2DA9697B-85E8-407F-91BC-4935E0CA5D31}" type="presParOf" srcId="{567EDCF3-D374-4BE6-A335-21981F75EF8A}" destId="{D1D02607-13BF-4AF8-974A-D3FD0C637CFC}" srcOrd="1" destOrd="0" presId="urn:microsoft.com/office/officeart/2018/2/layout/IconCircleList"/>
    <dgm:cxn modelId="{5C928369-D3E6-4807-A9F5-CCAA2F39D3BA}" type="presParOf" srcId="{567EDCF3-D374-4BE6-A335-21981F75EF8A}" destId="{94724D1A-EB52-4AD2-B514-FB14AD6FF380}" srcOrd="2" destOrd="0" presId="urn:microsoft.com/office/officeart/2018/2/layout/IconCircleList"/>
    <dgm:cxn modelId="{4D7DC8D5-353B-4FB9-B5B1-133948E064DD}" type="presParOf" srcId="{567EDCF3-D374-4BE6-A335-21981F75EF8A}" destId="{8C689BA0-B487-44B2-9F8D-D98D4F0E5160}" srcOrd="3" destOrd="0" presId="urn:microsoft.com/office/officeart/2018/2/layout/IconCircleList"/>
    <dgm:cxn modelId="{0D80D642-9F99-428C-9A75-8A66246612D7}" type="presParOf" srcId="{6842B0B9-E33C-4935-B46A-63E1D14B4C59}" destId="{F33F730B-8F45-46DF-B5C8-D8D8823B1A88}" srcOrd="3" destOrd="0" presId="urn:microsoft.com/office/officeart/2018/2/layout/IconCircleList"/>
    <dgm:cxn modelId="{3D2CEFE8-AC70-4B08-BA1F-34839FFC1134}" type="presParOf" srcId="{6842B0B9-E33C-4935-B46A-63E1D14B4C59}" destId="{D60CE614-2F0C-4250-88AE-A782F862FEEC}" srcOrd="4" destOrd="0" presId="urn:microsoft.com/office/officeart/2018/2/layout/IconCircleList"/>
    <dgm:cxn modelId="{E00A5E6E-D91D-4C1A-B7E2-30F1C8C21A97}" type="presParOf" srcId="{D60CE614-2F0C-4250-88AE-A782F862FEEC}" destId="{3B2DA36B-BE07-4F7E-97A5-37F5B3158F2E}" srcOrd="0" destOrd="0" presId="urn:microsoft.com/office/officeart/2018/2/layout/IconCircleList"/>
    <dgm:cxn modelId="{AD2D2A33-F5FC-4B60-8D97-CC01CB21F8D4}" type="presParOf" srcId="{D60CE614-2F0C-4250-88AE-A782F862FEEC}" destId="{4C2ECA61-6445-444C-BC2B-53CF2803355B}" srcOrd="1" destOrd="0" presId="urn:microsoft.com/office/officeart/2018/2/layout/IconCircleList"/>
    <dgm:cxn modelId="{B675FAC3-3D1F-4251-BF71-BF5E22E4E84D}" type="presParOf" srcId="{D60CE614-2F0C-4250-88AE-A782F862FEEC}" destId="{37B0921B-1D10-42F7-9C41-218FB8D014A2}" srcOrd="2" destOrd="0" presId="urn:microsoft.com/office/officeart/2018/2/layout/IconCircleList"/>
    <dgm:cxn modelId="{90EB7330-5062-49F8-83BA-E3664EDB01C8}" type="presParOf" srcId="{D60CE614-2F0C-4250-88AE-A782F862FEEC}" destId="{E078001F-4CCC-4468-B28B-56FB87290C18}" srcOrd="3" destOrd="0" presId="urn:microsoft.com/office/officeart/2018/2/layout/IconCircleList"/>
    <dgm:cxn modelId="{DA547A5A-0DEA-4C74-A536-7313379F90A2}" type="presParOf" srcId="{6842B0B9-E33C-4935-B46A-63E1D14B4C59}" destId="{CE4F715E-40BB-4CA3-85BF-52B06EFA7CC5}" srcOrd="5" destOrd="0" presId="urn:microsoft.com/office/officeart/2018/2/layout/IconCircleList"/>
    <dgm:cxn modelId="{24EE9463-F416-4B82-ADCA-7C8284B6B8F2}" type="presParOf" srcId="{6842B0B9-E33C-4935-B46A-63E1D14B4C59}" destId="{21749402-3BD4-4E42-9F0B-EFA0E42F3617}" srcOrd="6" destOrd="0" presId="urn:microsoft.com/office/officeart/2018/2/layout/IconCircleList"/>
    <dgm:cxn modelId="{83CC862C-6541-438C-BECA-533ECEF70DE0}" type="presParOf" srcId="{21749402-3BD4-4E42-9F0B-EFA0E42F3617}" destId="{AE876511-3086-4348-AA9F-5D77DE849B15}" srcOrd="0" destOrd="0" presId="urn:microsoft.com/office/officeart/2018/2/layout/IconCircleList"/>
    <dgm:cxn modelId="{C0F6001B-10AA-47E6-9114-91D8FD20A806}" type="presParOf" srcId="{21749402-3BD4-4E42-9F0B-EFA0E42F3617}" destId="{1F87EFD9-FEFA-497D-977C-2E5EAC747AD6}" srcOrd="1" destOrd="0" presId="urn:microsoft.com/office/officeart/2018/2/layout/IconCircleList"/>
    <dgm:cxn modelId="{EE8EBEDB-334D-4F44-8867-35B4C4BE0B84}" type="presParOf" srcId="{21749402-3BD4-4E42-9F0B-EFA0E42F3617}" destId="{FA4F1B65-D414-45E6-BDBA-637E686C48B9}" srcOrd="2" destOrd="0" presId="urn:microsoft.com/office/officeart/2018/2/layout/IconCircleList"/>
    <dgm:cxn modelId="{206810C3-865D-404A-89C8-4F8321B25C77}" type="presParOf" srcId="{21749402-3BD4-4E42-9F0B-EFA0E42F3617}" destId="{CFBA6CA0-5BCB-4DF3-88C4-DA0AEE656A49}" srcOrd="3" destOrd="0" presId="urn:microsoft.com/office/officeart/2018/2/layout/IconCircleList"/>
    <dgm:cxn modelId="{2A27C461-ADF4-4783-9CE7-A4D2E54393E8}" type="presParOf" srcId="{6842B0B9-E33C-4935-B46A-63E1D14B4C59}" destId="{2FE9D7B4-4E44-4903-B968-49C21C3FC439}" srcOrd="7" destOrd="0" presId="urn:microsoft.com/office/officeart/2018/2/layout/IconCircleList"/>
    <dgm:cxn modelId="{49CDFAE7-7CCF-404C-904E-09692DC647AD}" type="presParOf" srcId="{6842B0B9-E33C-4935-B46A-63E1D14B4C59}" destId="{008020A5-1C26-401F-937B-8051ACA02E62}" srcOrd="8" destOrd="0" presId="urn:microsoft.com/office/officeart/2018/2/layout/IconCircleList"/>
    <dgm:cxn modelId="{33A16A41-875F-480D-893C-CCA9148BE94E}" type="presParOf" srcId="{008020A5-1C26-401F-937B-8051ACA02E62}" destId="{3A5B7A8E-3E03-4B81-BD55-F9D08A10A7D1}" srcOrd="0" destOrd="0" presId="urn:microsoft.com/office/officeart/2018/2/layout/IconCircleList"/>
    <dgm:cxn modelId="{3BD78F41-BA35-488D-945C-F2F4BA405036}" type="presParOf" srcId="{008020A5-1C26-401F-937B-8051ACA02E62}" destId="{D869BB2E-427F-420F-B8ED-D0998DB0D159}" srcOrd="1" destOrd="0" presId="urn:microsoft.com/office/officeart/2018/2/layout/IconCircleList"/>
    <dgm:cxn modelId="{9088B6C2-76FC-4333-86DE-D76C3B7C536E}" type="presParOf" srcId="{008020A5-1C26-401F-937B-8051ACA02E62}" destId="{AAB2C4CF-FC4B-406C-A210-38D31686E047}" srcOrd="2" destOrd="0" presId="urn:microsoft.com/office/officeart/2018/2/layout/IconCircleList"/>
    <dgm:cxn modelId="{D54185F2-A521-4B7C-8DD4-8D81A0C312FB}" type="presParOf" srcId="{008020A5-1C26-401F-937B-8051ACA02E62}" destId="{E0EDD26E-F874-46A7-8722-2BF2D12F14EC}" srcOrd="3" destOrd="0" presId="urn:microsoft.com/office/officeart/2018/2/layout/IconCircleList"/>
    <dgm:cxn modelId="{6BC424CD-8F9F-4A6F-910C-E1F2B19F68D7}" type="presParOf" srcId="{6842B0B9-E33C-4935-B46A-63E1D14B4C59}" destId="{0529568A-4B49-495A-A901-06A44B2AAFCC}" srcOrd="9" destOrd="0" presId="urn:microsoft.com/office/officeart/2018/2/layout/IconCircleList"/>
    <dgm:cxn modelId="{8ED39B66-FF58-454A-9058-E7DFE1195BE9}" type="presParOf" srcId="{6842B0B9-E33C-4935-B46A-63E1D14B4C59}" destId="{39F73165-0B76-4390-8C01-2F2936BEB11B}" srcOrd="10" destOrd="0" presId="urn:microsoft.com/office/officeart/2018/2/layout/IconCircleList"/>
    <dgm:cxn modelId="{02A8AE0B-FFC1-45BD-B715-66FB996088E4}" type="presParOf" srcId="{39F73165-0B76-4390-8C01-2F2936BEB11B}" destId="{934ADE3D-4D0C-44C1-8F75-DF50AFC06048}" srcOrd="0" destOrd="0" presId="urn:microsoft.com/office/officeart/2018/2/layout/IconCircleList"/>
    <dgm:cxn modelId="{1E18EE7D-28BD-4FB2-ADFA-E262F43672B6}" type="presParOf" srcId="{39F73165-0B76-4390-8C01-2F2936BEB11B}" destId="{B3536247-D84F-4848-ACEA-2063ACC9B015}" srcOrd="1" destOrd="0" presId="urn:microsoft.com/office/officeart/2018/2/layout/IconCircleList"/>
    <dgm:cxn modelId="{530F2E45-2C0F-459F-A758-864E9E1AA680}" type="presParOf" srcId="{39F73165-0B76-4390-8C01-2F2936BEB11B}" destId="{1069D56E-4013-46EF-81DC-5FE69B1EC893}" srcOrd="2" destOrd="0" presId="urn:microsoft.com/office/officeart/2018/2/layout/IconCircleList"/>
    <dgm:cxn modelId="{50290B20-5450-421A-BE25-ECB130CF923C}" type="presParOf" srcId="{39F73165-0B76-4390-8C01-2F2936BEB11B}" destId="{712D6D90-CADF-447F-BF5B-76BFF0A07CBD}"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FDFFA-69C5-4DF6-AE7D-9C668E2C47BB}">
      <dsp:nvSpPr>
        <dsp:cNvPr id="0" name=""/>
        <dsp:cNvSpPr/>
      </dsp:nvSpPr>
      <dsp:spPr>
        <a:xfrm>
          <a:off x="1174" y="34770"/>
          <a:ext cx="3299134" cy="3948450"/>
        </a:xfrm>
        <a:prstGeom prst="rect">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NZ" sz="2000" b="1" kern="1200" dirty="0">
              <a:solidFill>
                <a:schemeClr val="bg2">
                  <a:lumMod val="75000"/>
                </a:schemeClr>
              </a:solidFill>
            </a:rPr>
            <a:t>Gender identity is a belief, not a fact. </a:t>
          </a:r>
          <a:endParaRPr lang="en-US" sz="2000" b="1" kern="1200" dirty="0">
            <a:solidFill>
              <a:schemeClr val="bg2">
                <a:lumMod val="75000"/>
              </a:schemeClr>
            </a:solidFill>
          </a:endParaRPr>
        </a:p>
        <a:p>
          <a:pPr marL="228600" lvl="1" indent="-228600" algn="l" defTabSz="889000">
            <a:lnSpc>
              <a:spcPct val="90000"/>
            </a:lnSpc>
            <a:spcBef>
              <a:spcPct val="0"/>
            </a:spcBef>
            <a:spcAft>
              <a:spcPct val="15000"/>
            </a:spcAft>
            <a:buChar char="•"/>
          </a:pPr>
          <a:r>
            <a:rPr lang="en-NZ" sz="2000" b="1" kern="1200" dirty="0"/>
            <a:t>There is no scientific evidence of a soul-like internal 'gender identity'. </a:t>
          </a:r>
          <a:endParaRPr lang="en-US" sz="2000" b="1" kern="1200" dirty="0"/>
        </a:p>
        <a:p>
          <a:pPr marL="228600" lvl="1" indent="-228600" algn="l" defTabSz="889000">
            <a:lnSpc>
              <a:spcPct val="90000"/>
            </a:lnSpc>
            <a:spcBef>
              <a:spcPct val="0"/>
            </a:spcBef>
            <a:spcAft>
              <a:spcPct val="15000"/>
            </a:spcAft>
            <a:buChar char="•"/>
          </a:pPr>
          <a:endParaRPr lang="en-US" sz="2000" b="1" kern="1200" dirty="0"/>
        </a:p>
        <a:p>
          <a:pPr marL="228600" lvl="1" indent="-228600" algn="l" defTabSz="889000">
            <a:lnSpc>
              <a:spcPct val="90000"/>
            </a:lnSpc>
            <a:spcBef>
              <a:spcPct val="0"/>
            </a:spcBef>
            <a:spcAft>
              <a:spcPct val="15000"/>
            </a:spcAft>
            <a:buChar char="•"/>
          </a:pPr>
          <a:r>
            <a:rPr lang="en-NZ" sz="2000" b="1" kern="1200" dirty="0"/>
            <a:t>Humans cannot change sex. Any changes people make are cosmetic – the person's reproductive category (sex) stays the same. </a:t>
          </a:r>
          <a:endParaRPr lang="en-US" sz="2000" b="1" kern="1200" dirty="0"/>
        </a:p>
      </dsp:txBody>
      <dsp:txXfrm>
        <a:off x="1174" y="34770"/>
        <a:ext cx="3299134" cy="3948450"/>
      </dsp:txXfrm>
    </dsp:sp>
    <dsp:sp modelId="{D0A429E0-3389-422C-BD2B-FDFA76D62CFF}">
      <dsp:nvSpPr>
        <dsp:cNvPr id="0" name=""/>
        <dsp:cNvSpPr/>
      </dsp:nvSpPr>
      <dsp:spPr>
        <a:xfrm>
          <a:off x="3517511" y="32624"/>
          <a:ext cx="3312009" cy="3952743"/>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NZ" sz="2000" b="1" kern="1200" dirty="0">
              <a:solidFill>
                <a:schemeClr val="bg2">
                  <a:lumMod val="75000"/>
                </a:schemeClr>
              </a:solidFill>
            </a:rPr>
            <a:t>Gender identity is not a human right.</a:t>
          </a:r>
          <a:endParaRPr lang="en-US" sz="2000" kern="1200" dirty="0">
            <a:solidFill>
              <a:schemeClr val="bg2">
                <a:lumMod val="75000"/>
              </a:schemeClr>
            </a:solidFill>
          </a:endParaRPr>
        </a:p>
        <a:p>
          <a:pPr marL="228600" lvl="1" indent="-228600" algn="l" defTabSz="889000">
            <a:lnSpc>
              <a:spcPct val="90000"/>
            </a:lnSpc>
            <a:spcBef>
              <a:spcPct val="0"/>
            </a:spcBef>
            <a:spcAft>
              <a:spcPct val="15000"/>
            </a:spcAft>
            <a:buChar char="•"/>
          </a:pPr>
          <a:r>
            <a:rPr lang="en-NZ" sz="2000" b="1" kern="1200" dirty="0"/>
            <a:t>There is no human right to identify into a category to which you do not belong. </a:t>
          </a:r>
          <a:endParaRPr lang="en-US" sz="2000" b="1" kern="1200" dirty="0"/>
        </a:p>
        <a:p>
          <a:pPr marL="228600" lvl="1" indent="-228600" algn="l" defTabSz="889000">
            <a:lnSpc>
              <a:spcPct val="90000"/>
            </a:lnSpc>
            <a:spcBef>
              <a:spcPct val="0"/>
            </a:spcBef>
            <a:spcAft>
              <a:spcPct val="15000"/>
            </a:spcAft>
            <a:buChar char="•"/>
          </a:pPr>
          <a:endParaRPr lang="en-US" sz="2000" b="1" kern="1200" dirty="0"/>
        </a:p>
        <a:p>
          <a:pPr marL="228600" lvl="1" indent="-228600" algn="l" defTabSz="889000">
            <a:lnSpc>
              <a:spcPct val="90000"/>
            </a:lnSpc>
            <a:spcBef>
              <a:spcPct val="0"/>
            </a:spcBef>
            <a:spcAft>
              <a:spcPct val="15000"/>
            </a:spcAft>
            <a:buChar char="•"/>
          </a:pPr>
          <a:r>
            <a:rPr lang="en-NZ" sz="2000" b="1" kern="1200" dirty="0"/>
            <a:t>Inclusion does not mean the right to be included into any group of your choice. </a:t>
          </a:r>
          <a:endParaRPr lang="en-US" sz="2000" b="1" kern="1200" dirty="0"/>
        </a:p>
      </dsp:txBody>
      <dsp:txXfrm>
        <a:off x="3517511" y="32624"/>
        <a:ext cx="3312009" cy="3952743"/>
      </dsp:txXfrm>
    </dsp:sp>
    <dsp:sp modelId="{2150280A-A5D7-4C7F-8925-01FE05F8A834}">
      <dsp:nvSpPr>
        <dsp:cNvPr id="0" name=""/>
        <dsp:cNvSpPr/>
      </dsp:nvSpPr>
      <dsp:spPr>
        <a:xfrm>
          <a:off x="7090949" y="30477"/>
          <a:ext cx="3280754" cy="3957037"/>
        </a:xfrm>
        <a:prstGeom prst="rect">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NZ" sz="2000" b="1" kern="1200" dirty="0">
              <a:solidFill>
                <a:schemeClr val="bg2">
                  <a:lumMod val="75000"/>
                </a:schemeClr>
              </a:solidFill>
            </a:rPr>
            <a:t>Gender identity is not Gay Rights 2.0.</a:t>
          </a:r>
          <a:endParaRPr lang="en-US" sz="2000" kern="1200" dirty="0">
            <a:solidFill>
              <a:schemeClr val="bg2">
                <a:lumMod val="75000"/>
              </a:schemeClr>
            </a:solidFill>
          </a:endParaRPr>
        </a:p>
        <a:p>
          <a:pPr marL="228600" lvl="1" indent="-228600" algn="l" defTabSz="889000">
            <a:lnSpc>
              <a:spcPct val="90000"/>
            </a:lnSpc>
            <a:spcBef>
              <a:spcPct val="0"/>
            </a:spcBef>
            <a:spcAft>
              <a:spcPct val="15000"/>
            </a:spcAft>
            <a:buChar char="•"/>
          </a:pPr>
          <a:r>
            <a:rPr lang="en-NZ" sz="2000" b="1" kern="1200" dirty="0"/>
            <a:t>Gay rights promotes acceptance. </a:t>
          </a:r>
          <a:endParaRPr lang="en-US" sz="2000" b="1" kern="1200" dirty="0"/>
        </a:p>
        <a:p>
          <a:pPr marL="228600" lvl="1" indent="-228600" algn="l" defTabSz="889000">
            <a:lnSpc>
              <a:spcPct val="90000"/>
            </a:lnSpc>
            <a:spcBef>
              <a:spcPct val="0"/>
            </a:spcBef>
            <a:spcAft>
              <a:spcPct val="15000"/>
            </a:spcAft>
            <a:buChar char="•"/>
          </a:pPr>
          <a:endParaRPr lang="en-US" sz="2000" b="1" kern="1200" dirty="0"/>
        </a:p>
        <a:p>
          <a:pPr marL="228600" lvl="1" indent="-228600" algn="l" defTabSz="889000">
            <a:lnSpc>
              <a:spcPct val="90000"/>
            </a:lnSpc>
            <a:spcBef>
              <a:spcPct val="0"/>
            </a:spcBef>
            <a:spcAft>
              <a:spcPct val="15000"/>
            </a:spcAft>
            <a:buChar char="•"/>
          </a:pPr>
          <a:r>
            <a:rPr lang="en-NZ" sz="2000" b="1" kern="1200" dirty="0"/>
            <a:t>Gender identity promotes body dissociation which can lead to a lifetime of medicalisation and potential sterility. </a:t>
          </a:r>
          <a:endParaRPr lang="en-US" sz="2000" b="1" kern="1200" dirty="0"/>
        </a:p>
      </dsp:txBody>
      <dsp:txXfrm>
        <a:off x="7090949" y="30477"/>
        <a:ext cx="3280754" cy="39570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B20812-EE72-4E5D-815D-0AF26557C268}">
      <dsp:nvSpPr>
        <dsp:cNvPr id="0" name=""/>
        <dsp:cNvSpPr/>
      </dsp:nvSpPr>
      <dsp:spPr>
        <a:xfrm>
          <a:off x="0" y="1493"/>
          <a:ext cx="10830641" cy="75702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D17CA4-D022-4FA6-A048-4A8C2E1481BC}">
      <dsp:nvSpPr>
        <dsp:cNvPr id="0" name=""/>
        <dsp:cNvSpPr/>
      </dsp:nvSpPr>
      <dsp:spPr>
        <a:xfrm>
          <a:off x="229000" y="171824"/>
          <a:ext cx="416364" cy="41636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4CA0F3C-CDCE-419E-A6F3-66AA3795028A}">
      <dsp:nvSpPr>
        <dsp:cNvPr id="0" name=""/>
        <dsp:cNvSpPr/>
      </dsp:nvSpPr>
      <dsp:spPr>
        <a:xfrm>
          <a:off x="874365" y="1493"/>
          <a:ext cx="9956275" cy="7570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119" tIns="80119" rIns="80119" bIns="80119" numCol="1" spcCol="1270" anchor="ctr" anchorCtr="0">
          <a:noAutofit/>
        </a:bodyPr>
        <a:lstStyle/>
        <a:p>
          <a:pPr marL="0" lvl="0" indent="0" algn="l" defTabSz="622300">
            <a:lnSpc>
              <a:spcPct val="90000"/>
            </a:lnSpc>
            <a:spcBef>
              <a:spcPct val="0"/>
            </a:spcBef>
            <a:spcAft>
              <a:spcPct val="35000"/>
            </a:spcAft>
            <a:buNone/>
          </a:pPr>
          <a:r>
            <a:rPr lang="en-NZ" sz="1400" b="1" kern="1200" dirty="0"/>
            <a:t>School leaders may struggle to know what to do when inconsistent and inaccurate advice is provided by lobby groups and even by government agencies.</a:t>
          </a:r>
          <a:endParaRPr lang="en-US" sz="1400" kern="1200" dirty="0"/>
        </a:p>
      </dsp:txBody>
      <dsp:txXfrm>
        <a:off x="874365" y="1493"/>
        <a:ext cx="9956275" cy="757026"/>
      </dsp:txXfrm>
    </dsp:sp>
    <dsp:sp modelId="{35491D5C-4141-4B27-9E19-B7FF252D6C8F}">
      <dsp:nvSpPr>
        <dsp:cNvPr id="0" name=""/>
        <dsp:cNvSpPr/>
      </dsp:nvSpPr>
      <dsp:spPr>
        <a:xfrm>
          <a:off x="0" y="947776"/>
          <a:ext cx="10830641" cy="757026"/>
        </a:xfrm>
        <a:prstGeom prst="roundRect">
          <a:avLst>
            <a:gd name="adj" fmla="val 10000"/>
          </a:avLst>
        </a:prstGeom>
        <a:solidFill>
          <a:schemeClr val="accent2">
            <a:hueOff val="-1540030"/>
            <a:satOff val="-534"/>
            <a:lumOff val="196"/>
            <a:alphaOff val="0"/>
          </a:schemeClr>
        </a:solidFill>
        <a:ln>
          <a:noFill/>
        </a:ln>
        <a:effectLst/>
      </dsp:spPr>
      <dsp:style>
        <a:lnRef idx="0">
          <a:scrgbClr r="0" g="0" b="0"/>
        </a:lnRef>
        <a:fillRef idx="1">
          <a:scrgbClr r="0" g="0" b="0"/>
        </a:fillRef>
        <a:effectRef idx="0">
          <a:scrgbClr r="0" g="0" b="0"/>
        </a:effectRef>
        <a:fontRef idx="minor"/>
      </dsp:style>
    </dsp:sp>
    <dsp:sp modelId="{25B55487-148D-46B8-9A1A-EFE15DC69CC4}">
      <dsp:nvSpPr>
        <dsp:cNvPr id="0" name=""/>
        <dsp:cNvSpPr/>
      </dsp:nvSpPr>
      <dsp:spPr>
        <a:xfrm>
          <a:off x="229000" y="1118107"/>
          <a:ext cx="416364" cy="41636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A5E863A-3EEB-4403-AB3C-2B7C6CA1DC83}">
      <dsp:nvSpPr>
        <dsp:cNvPr id="0" name=""/>
        <dsp:cNvSpPr/>
      </dsp:nvSpPr>
      <dsp:spPr>
        <a:xfrm>
          <a:off x="874365" y="947776"/>
          <a:ext cx="9956275" cy="7570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119" tIns="80119" rIns="80119" bIns="80119" numCol="1" spcCol="1270" anchor="ctr" anchorCtr="0">
          <a:noAutofit/>
        </a:bodyPr>
        <a:lstStyle/>
        <a:p>
          <a:pPr marL="0" lvl="0" indent="0" algn="l" defTabSz="622300">
            <a:lnSpc>
              <a:spcPct val="90000"/>
            </a:lnSpc>
            <a:spcBef>
              <a:spcPct val="0"/>
            </a:spcBef>
            <a:spcAft>
              <a:spcPct val="35000"/>
            </a:spcAft>
            <a:buNone/>
          </a:pPr>
          <a:r>
            <a:rPr lang="en-NZ" sz="1400" b="1" kern="1200" dirty="0"/>
            <a:t>In recent years, schools have been advised by the Ministry of Education and trans activist lobby groups that they are ethically and legally required to affirm a child’s transgender identity, </a:t>
          </a:r>
          <a:r>
            <a:rPr lang="en-NZ" sz="1400" b="1" i="1" kern="1200" dirty="0"/>
            <a:t>even without the parents’ knowledge or permission.</a:t>
          </a:r>
          <a:endParaRPr lang="en-US" sz="1400" i="1" kern="1200" dirty="0"/>
        </a:p>
      </dsp:txBody>
      <dsp:txXfrm>
        <a:off x="874365" y="947776"/>
        <a:ext cx="9956275" cy="757026"/>
      </dsp:txXfrm>
    </dsp:sp>
    <dsp:sp modelId="{D86C2023-DC90-48EC-A3A8-D99670E6E70A}">
      <dsp:nvSpPr>
        <dsp:cNvPr id="0" name=""/>
        <dsp:cNvSpPr/>
      </dsp:nvSpPr>
      <dsp:spPr>
        <a:xfrm>
          <a:off x="0" y="1894059"/>
          <a:ext cx="10830641" cy="757026"/>
        </a:xfrm>
        <a:prstGeom prst="roundRect">
          <a:avLst>
            <a:gd name="adj" fmla="val 10000"/>
          </a:avLst>
        </a:prstGeom>
        <a:solidFill>
          <a:schemeClr val="accent2">
            <a:hueOff val="-3080061"/>
            <a:satOff val="-1069"/>
            <a:lumOff val="392"/>
            <a:alphaOff val="0"/>
          </a:schemeClr>
        </a:solidFill>
        <a:ln>
          <a:noFill/>
        </a:ln>
        <a:effectLst/>
      </dsp:spPr>
      <dsp:style>
        <a:lnRef idx="0">
          <a:scrgbClr r="0" g="0" b="0"/>
        </a:lnRef>
        <a:fillRef idx="1">
          <a:scrgbClr r="0" g="0" b="0"/>
        </a:fillRef>
        <a:effectRef idx="0">
          <a:scrgbClr r="0" g="0" b="0"/>
        </a:effectRef>
        <a:fontRef idx="minor"/>
      </dsp:style>
    </dsp:sp>
    <dsp:sp modelId="{6D4F3FD1-F64B-4038-ADBE-7BEE1C0B5C54}">
      <dsp:nvSpPr>
        <dsp:cNvPr id="0" name=""/>
        <dsp:cNvSpPr/>
      </dsp:nvSpPr>
      <dsp:spPr>
        <a:xfrm>
          <a:off x="229000" y="2064390"/>
          <a:ext cx="416364" cy="41636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44FDCE9-1E46-402E-ADBB-0BC278FDFF5F}">
      <dsp:nvSpPr>
        <dsp:cNvPr id="0" name=""/>
        <dsp:cNvSpPr/>
      </dsp:nvSpPr>
      <dsp:spPr>
        <a:xfrm>
          <a:off x="874365" y="1894059"/>
          <a:ext cx="9956275" cy="7570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119" tIns="80119" rIns="80119" bIns="80119" numCol="1" spcCol="1270" anchor="ctr" anchorCtr="0">
          <a:noAutofit/>
        </a:bodyPr>
        <a:lstStyle/>
        <a:p>
          <a:pPr marL="0" lvl="0" indent="0" algn="l" defTabSz="622300">
            <a:lnSpc>
              <a:spcPct val="90000"/>
            </a:lnSpc>
            <a:spcBef>
              <a:spcPct val="0"/>
            </a:spcBef>
            <a:spcAft>
              <a:spcPct val="35000"/>
            </a:spcAft>
            <a:buNone/>
          </a:pPr>
          <a:r>
            <a:rPr lang="en-NZ" sz="1400" b="1" kern="1200"/>
            <a:t>This advice is counter to the Bill of Rights Act, the Human Rights Act, and the Care of Children Act. </a:t>
          </a:r>
          <a:endParaRPr lang="en-US" sz="1400" kern="1200"/>
        </a:p>
      </dsp:txBody>
      <dsp:txXfrm>
        <a:off x="874365" y="1894059"/>
        <a:ext cx="9956275" cy="757026"/>
      </dsp:txXfrm>
    </dsp:sp>
    <dsp:sp modelId="{DE7B3EE5-A887-4540-9DA0-CEA302927B94}">
      <dsp:nvSpPr>
        <dsp:cNvPr id="0" name=""/>
        <dsp:cNvSpPr/>
      </dsp:nvSpPr>
      <dsp:spPr>
        <a:xfrm>
          <a:off x="0" y="2840342"/>
          <a:ext cx="10830641" cy="757026"/>
        </a:xfrm>
        <a:prstGeom prst="roundRect">
          <a:avLst>
            <a:gd name="adj" fmla="val 10000"/>
          </a:avLst>
        </a:prstGeom>
        <a:solidFill>
          <a:schemeClr val="accent2">
            <a:hueOff val="-4620091"/>
            <a:satOff val="-1603"/>
            <a:lumOff val="588"/>
            <a:alphaOff val="0"/>
          </a:schemeClr>
        </a:solidFill>
        <a:ln>
          <a:noFill/>
        </a:ln>
        <a:effectLst/>
      </dsp:spPr>
      <dsp:style>
        <a:lnRef idx="0">
          <a:scrgbClr r="0" g="0" b="0"/>
        </a:lnRef>
        <a:fillRef idx="1">
          <a:scrgbClr r="0" g="0" b="0"/>
        </a:fillRef>
        <a:effectRef idx="0">
          <a:scrgbClr r="0" g="0" b="0"/>
        </a:effectRef>
        <a:fontRef idx="minor"/>
      </dsp:style>
    </dsp:sp>
    <dsp:sp modelId="{499F3A25-F45E-47E4-B3AD-21DA7754941D}">
      <dsp:nvSpPr>
        <dsp:cNvPr id="0" name=""/>
        <dsp:cNvSpPr/>
      </dsp:nvSpPr>
      <dsp:spPr>
        <a:xfrm>
          <a:off x="229000" y="3010673"/>
          <a:ext cx="416364" cy="41636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CA96121-23B8-4028-AB31-3F514A820542}">
      <dsp:nvSpPr>
        <dsp:cNvPr id="0" name=""/>
        <dsp:cNvSpPr/>
      </dsp:nvSpPr>
      <dsp:spPr>
        <a:xfrm>
          <a:off x="874365" y="2840342"/>
          <a:ext cx="9956275" cy="7570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119" tIns="80119" rIns="80119" bIns="80119" numCol="1" spcCol="1270" anchor="ctr" anchorCtr="0">
          <a:noAutofit/>
        </a:bodyPr>
        <a:lstStyle/>
        <a:p>
          <a:pPr marL="0" lvl="0" indent="0" algn="l" defTabSz="622300">
            <a:lnSpc>
              <a:spcPct val="90000"/>
            </a:lnSpc>
            <a:spcBef>
              <a:spcPct val="0"/>
            </a:spcBef>
            <a:spcAft>
              <a:spcPct val="35000"/>
            </a:spcAft>
            <a:buNone/>
          </a:pPr>
          <a:r>
            <a:rPr lang="en-NZ" sz="1400" b="1" kern="1200"/>
            <a:t>It is also counter to the findings of the Cass Review. </a:t>
          </a:r>
          <a:endParaRPr lang="en-US" sz="1400" kern="1200"/>
        </a:p>
      </dsp:txBody>
      <dsp:txXfrm>
        <a:off x="874365" y="2840342"/>
        <a:ext cx="9956275" cy="7570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258A54-6CB4-477B-AED7-30F6CA220771}">
      <dsp:nvSpPr>
        <dsp:cNvPr id="0" name=""/>
        <dsp:cNvSpPr/>
      </dsp:nvSpPr>
      <dsp:spPr>
        <a:xfrm>
          <a:off x="0" y="0"/>
          <a:ext cx="9206044" cy="1079658"/>
        </a:xfrm>
        <a:prstGeom prst="roundRect">
          <a:avLst>
            <a:gd name="adj" fmla="val 10000"/>
          </a:avLst>
        </a:prstGeom>
        <a:gradFill rotWithShape="0">
          <a:gsLst>
            <a:gs pos="0">
              <a:schemeClr val="accent5">
                <a:hueOff val="0"/>
                <a:satOff val="0"/>
                <a:lumOff val="0"/>
                <a:alphaOff val="0"/>
                <a:tint val="94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NZ" sz="2000" b="1" kern="1200" dirty="0"/>
            <a:t>Under the Bill of Rights Act, s13 </a:t>
          </a:r>
          <a:r>
            <a:rPr lang="en-US" sz="2000" b="1" i="1" kern="1200" dirty="0"/>
            <a:t>“Everyone has the right to freedom of thought, conscience, religion, and belief, including the right to adopt and to hold opinions without interference.”</a:t>
          </a:r>
          <a:endParaRPr lang="en-US" sz="2000" b="1" kern="1200" dirty="0"/>
        </a:p>
      </dsp:txBody>
      <dsp:txXfrm>
        <a:off x="31622" y="31622"/>
        <a:ext cx="8041008" cy="1016414"/>
      </dsp:txXfrm>
    </dsp:sp>
    <dsp:sp modelId="{9C9A84D9-63A2-47AC-93C0-B11B070F519F}">
      <dsp:nvSpPr>
        <dsp:cNvPr id="0" name=""/>
        <dsp:cNvSpPr/>
      </dsp:nvSpPr>
      <dsp:spPr>
        <a:xfrm>
          <a:off x="812298" y="1259602"/>
          <a:ext cx="9206044" cy="1079658"/>
        </a:xfrm>
        <a:prstGeom prst="roundRect">
          <a:avLst>
            <a:gd name="adj" fmla="val 10000"/>
          </a:avLst>
        </a:prstGeom>
        <a:gradFill rotWithShape="0">
          <a:gsLst>
            <a:gs pos="0">
              <a:schemeClr val="accent5">
                <a:hueOff val="-2135717"/>
                <a:satOff val="9146"/>
                <a:lumOff val="4902"/>
                <a:alphaOff val="0"/>
                <a:tint val="94000"/>
                <a:satMod val="103000"/>
                <a:lumMod val="102000"/>
              </a:schemeClr>
            </a:gs>
            <a:gs pos="50000">
              <a:schemeClr val="accent5">
                <a:hueOff val="-2135717"/>
                <a:satOff val="9146"/>
                <a:lumOff val="4902"/>
                <a:alphaOff val="0"/>
                <a:shade val="100000"/>
                <a:satMod val="110000"/>
                <a:lumMod val="100000"/>
              </a:schemeClr>
            </a:gs>
            <a:gs pos="100000">
              <a:schemeClr val="accent5">
                <a:hueOff val="-2135717"/>
                <a:satOff val="9146"/>
                <a:lumOff val="4902"/>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The Human Rights Act, s.46 allows for single sex space discrimination, </a:t>
          </a:r>
          <a:r>
            <a:rPr lang="en-US" sz="2000" b="1" i="1" kern="1200" dirty="0"/>
            <a:t>“on the ground of public decency or public safety”. </a:t>
          </a:r>
          <a:endParaRPr lang="en-US" sz="2000" b="1" kern="1200" dirty="0"/>
        </a:p>
      </dsp:txBody>
      <dsp:txXfrm>
        <a:off x="843920" y="1291224"/>
        <a:ext cx="7628724" cy="1016414"/>
      </dsp:txXfrm>
    </dsp:sp>
    <dsp:sp modelId="{8B7762C1-5D57-4F42-B640-D846B2D8C7D2}">
      <dsp:nvSpPr>
        <dsp:cNvPr id="0" name=""/>
        <dsp:cNvSpPr/>
      </dsp:nvSpPr>
      <dsp:spPr>
        <a:xfrm>
          <a:off x="1624596" y="2519204"/>
          <a:ext cx="9206044" cy="1079658"/>
        </a:xfrm>
        <a:prstGeom prst="roundRect">
          <a:avLst>
            <a:gd name="adj" fmla="val 10000"/>
          </a:avLst>
        </a:prstGeom>
        <a:gradFill rotWithShape="0">
          <a:gsLst>
            <a:gs pos="0">
              <a:schemeClr val="accent5">
                <a:hueOff val="-4271435"/>
                <a:satOff val="18291"/>
                <a:lumOff val="9804"/>
                <a:alphaOff val="0"/>
                <a:tint val="94000"/>
                <a:satMod val="103000"/>
                <a:lumMod val="102000"/>
              </a:schemeClr>
            </a:gs>
            <a:gs pos="50000">
              <a:schemeClr val="accent5">
                <a:hueOff val="-4271435"/>
                <a:satOff val="18291"/>
                <a:lumOff val="9804"/>
                <a:alphaOff val="0"/>
                <a:shade val="100000"/>
                <a:satMod val="110000"/>
                <a:lumMod val="100000"/>
              </a:schemeClr>
            </a:gs>
            <a:gs pos="100000">
              <a:schemeClr val="accent5">
                <a:hueOff val="-4271435"/>
                <a:satOff val="18291"/>
                <a:lumOff val="9804"/>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The Care of Children Act, s.5 states: “</a:t>
          </a:r>
          <a:r>
            <a:rPr lang="en-US" sz="2000" b="1" i="1" kern="1200" dirty="0"/>
            <a:t>a child’s care, development, and upbringing should be primarily the responsibility of his or her parents and guardians,</a:t>
          </a:r>
          <a:r>
            <a:rPr lang="en-US" sz="2000" b="1" kern="1200" dirty="0"/>
            <a:t>”</a:t>
          </a:r>
        </a:p>
      </dsp:txBody>
      <dsp:txXfrm>
        <a:off x="1656218" y="2550826"/>
        <a:ext cx="7628724" cy="1016414"/>
      </dsp:txXfrm>
    </dsp:sp>
    <dsp:sp modelId="{5078658D-79D9-4F8E-B51A-99BF1EF7DBC2}">
      <dsp:nvSpPr>
        <dsp:cNvPr id="0" name=""/>
        <dsp:cNvSpPr/>
      </dsp:nvSpPr>
      <dsp:spPr>
        <a:xfrm>
          <a:off x="8504266" y="818741"/>
          <a:ext cx="701778" cy="701778"/>
        </a:xfrm>
        <a:prstGeom prst="downArrow">
          <a:avLst>
            <a:gd name="adj1" fmla="val 55000"/>
            <a:gd name="adj2" fmla="val 45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8662166" y="818741"/>
        <a:ext cx="385978" cy="528088"/>
      </dsp:txXfrm>
    </dsp:sp>
    <dsp:sp modelId="{DBD553AA-77E7-4B0A-8090-DDB69F9295C7}">
      <dsp:nvSpPr>
        <dsp:cNvPr id="0" name=""/>
        <dsp:cNvSpPr/>
      </dsp:nvSpPr>
      <dsp:spPr>
        <a:xfrm>
          <a:off x="9316564" y="2071145"/>
          <a:ext cx="701778" cy="701778"/>
        </a:xfrm>
        <a:prstGeom prst="downArrow">
          <a:avLst>
            <a:gd name="adj1" fmla="val 55000"/>
            <a:gd name="adj2" fmla="val 45000"/>
          </a:avLst>
        </a:prstGeom>
        <a:solidFill>
          <a:schemeClr val="accent5">
            <a:tint val="40000"/>
            <a:alpha val="90000"/>
            <a:hueOff val="-4634855"/>
            <a:satOff val="25346"/>
            <a:lumOff val="2315"/>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9474464" y="2071145"/>
        <a:ext cx="385978" cy="5280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0350C7-4E1F-480F-AB4B-D7DB474EF8E3}">
      <dsp:nvSpPr>
        <dsp:cNvPr id="0" name=""/>
        <dsp:cNvSpPr/>
      </dsp:nvSpPr>
      <dsp:spPr>
        <a:xfrm>
          <a:off x="176534" y="585255"/>
          <a:ext cx="908272" cy="90827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13A1B3-111E-48ED-A2C6-DB3E767B6A12}">
      <dsp:nvSpPr>
        <dsp:cNvPr id="0" name=""/>
        <dsp:cNvSpPr/>
      </dsp:nvSpPr>
      <dsp:spPr>
        <a:xfrm>
          <a:off x="367272" y="775992"/>
          <a:ext cx="526798" cy="5267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8C93F66-206E-4E31-91C6-0C9630A4A2ED}">
      <dsp:nvSpPr>
        <dsp:cNvPr id="0" name=""/>
        <dsp:cNvSpPr/>
      </dsp:nvSpPr>
      <dsp:spPr>
        <a:xfrm>
          <a:off x="1279437" y="585255"/>
          <a:ext cx="2140927" cy="9082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NZ" sz="1100" b="1" kern="1200"/>
            <a:t>The Cass Review </a:t>
          </a:r>
          <a:r>
            <a:rPr lang="en-NZ" sz="1100" b="1" i="1" kern="1200">
              <a:hlinkClick xmlns:r="http://schemas.openxmlformats.org/officeDocument/2006/relationships" r:id="rId3"/>
            </a:rPr>
            <a:t>https://webarchive.nationalarchives.gov.uk/ukgwa/20250310143933/https://cass.independent-review.uk/home/publications/final-report/</a:t>
          </a:r>
          <a:endParaRPr lang="en-US" sz="1100" kern="1200"/>
        </a:p>
      </dsp:txBody>
      <dsp:txXfrm>
        <a:off x="1279437" y="585255"/>
        <a:ext cx="2140927" cy="908272"/>
      </dsp:txXfrm>
    </dsp:sp>
    <dsp:sp modelId="{C58D806E-F662-4042-8142-B72ECC226808}">
      <dsp:nvSpPr>
        <dsp:cNvPr id="0" name=""/>
        <dsp:cNvSpPr/>
      </dsp:nvSpPr>
      <dsp:spPr>
        <a:xfrm>
          <a:off x="3793405" y="585255"/>
          <a:ext cx="908272" cy="90827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D02607-13BF-4AF8-974A-D3FD0C637CFC}">
      <dsp:nvSpPr>
        <dsp:cNvPr id="0" name=""/>
        <dsp:cNvSpPr/>
      </dsp:nvSpPr>
      <dsp:spPr>
        <a:xfrm>
          <a:off x="3984142" y="775992"/>
          <a:ext cx="526798" cy="526798"/>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C689BA0-B487-44B2-9F8D-D98D4F0E5160}">
      <dsp:nvSpPr>
        <dsp:cNvPr id="0" name=""/>
        <dsp:cNvSpPr/>
      </dsp:nvSpPr>
      <dsp:spPr>
        <a:xfrm>
          <a:off x="4896307" y="585255"/>
          <a:ext cx="2140927" cy="9082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NZ" sz="1100" b="1" kern="1200"/>
            <a:t>Cass on Education – Critical findings of the Cass Review relevant to schools </a:t>
          </a:r>
          <a:r>
            <a:rPr lang="en-NZ" sz="1100" b="1" i="1" kern="1200">
              <a:hlinkClick xmlns:r="http://schemas.openxmlformats.org/officeDocument/2006/relationships" r:id="rId6"/>
            </a:rPr>
            <a:t>https://resistgendereducation.substack.com/p/cass-on-education</a:t>
          </a:r>
          <a:endParaRPr lang="en-US" sz="1100" kern="1200"/>
        </a:p>
      </dsp:txBody>
      <dsp:txXfrm>
        <a:off x="4896307" y="585255"/>
        <a:ext cx="2140927" cy="908272"/>
      </dsp:txXfrm>
    </dsp:sp>
    <dsp:sp modelId="{3B2DA36B-BE07-4F7E-97A5-37F5B3158F2E}">
      <dsp:nvSpPr>
        <dsp:cNvPr id="0" name=""/>
        <dsp:cNvSpPr/>
      </dsp:nvSpPr>
      <dsp:spPr>
        <a:xfrm>
          <a:off x="7410276" y="585255"/>
          <a:ext cx="908272" cy="90827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2ECA61-6445-444C-BC2B-53CF2803355B}">
      <dsp:nvSpPr>
        <dsp:cNvPr id="0" name=""/>
        <dsp:cNvSpPr/>
      </dsp:nvSpPr>
      <dsp:spPr>
        <a:xfrm>
          <a:off x="7601013" y="775992"/>
          <a:ext cx="526798" cy="5267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078001F-4CCC-4468-B28B-56FB87290C18}">
      <dsp:nvSpPr>
        <dsp:cNvPr id="0" name=""/>
        <dsp:cNvSpPr/>
      </dsp:nvSpPr>
      <dsp:spPr>
        <a:xfrm>
          <a:off x="8513178" y="585255"/>
          <a:ext cx="2140927" cy="9082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NZ" sz="1100" b="1" kern="1200" dirty="0"/>
            <a:t>The Ministry of Education website hosts resources written by the trans activist lobby group, </a:t>
          </a:r>
          <a:r>
            <a:rPr lang="en-NZ" sz="1100" b="1" i="1" kern="1200" dirty="0" err="1"/>
            <a:t>InsideOUT</a:t>
          </a:r>
          <a:r>
            <a:rPr lang="en-NZ" sz="1100" b="1" i="1" kern="1200" dirty="0"/>
            <a:t> </a:t>
          </a:r>
          <a:r>
            <a:rPr lang="en-NZ" sz="1100" b="1" i="1" kern="1200" dirty="0">
              <a:hlinkClick xmlns:r="http://schemas.openxmlformats.org/officeDocument/2006/relationships" r:id="rId9"/>
            </a:rPr>
            <a:t>https://inclusive.tki.org.nz/guides/supporting-lgbtqia-students/build-understanding-of-key-concepts-and-terms/</a:t>
          </a:r>
          <a:endParaRPr lang="en-US" sz="1100" kern="1200" dirty="0"/>
        </a:p>
      </dsp:txBody>
      <dsp:txXfrm>
        <a:off x="8513178" y="585255"/>
        <a:ext cx="2140927" cy="908272"/>
      </dsp:txXfrm>
    </dsp:sp>
    <dsp:sp modelId="{AE876511-3086-4348-AA9F-5D77DE849B15}">
      <dsp:nvSpPr>
        <dsp:cNvPr id="0" name=""/>
        <dsp:cNvSpPr/>
      </dsp:nvSpPr>
      <dsp:spPr>
        <a:xfrm>
          <a:off x="176534" y="2105334"/>
          <a:ext cx="908272" cy="908272"/>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87EFD9-FEFA-497D-977C-2E5EAC747AD6}">
      <dsp:nvSpPr>
        <dsp:cNvPr id="0" name=""/>
        <dsp:cNvSpPr/>
      </dsp:nvSpPr>
      <dsp:spPr>
        <a:xfrm>
          <a:off x="367272" y="2296072"/>
          <a:ext cx="526798" cy="526798"/>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FBA6CA0-5BCB-4DF3-88C4-DA0AEE656A49}">
      <dsp:nvSpPr>
        <dsp:cNvPr id="0" name=""/>
        <dsp:cNvSpPr/>
      </dsp:nvSpPr>
      <dsp:spPr>
        <a:xfrm>
          <a:off x="1279437" y="2105334"/>
          <a:ext cx="2140927" cy="9082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NZ" sz="1100" b="1" kern="1200"/>
            <a:t>2023 Press statement from the Free Speech Union </a:t>
          </a:r>
          <a:r>
            <a:rPr lang="en-NZ" sz="1100" b="1" i="1" kern="1200">
              <a:hlinkClick xmlns:r="http://schemas.openxmlformats.org/officeDocument/2006/relationships" r:id="rId12"/>
            </a:rPr>
            <a:t>https://www.fsu.nz/blog/thousands-call-for-teaching-council-to-maintain-teacher-discretion-over-preferred-pronouns</a:t>
          </a:r>
          <a:endParaRPr lang="en-US" sz="1100" kern="1200"/>
        </a:p>
      </dsp:txBody>
      <dsp:txXfrm>
        <a:off x="1279437" y="2105334"/>
        <a:ext cx="2140927" cy="908272"/>
      </dsp:txXfrm>
    </dsp:sp>
    <dsp:sp modelId="{3A5B7A8E-3E03-4B81-BD55-F9D08A10A7D1}">
      <dsp:nvSpPr>
        <dsp:cNvPr id="0" name=""/>
        <dsp:cNvSpPr/>
      </dsp:nvSpPr>
      <dsp:spPr>
        <a:xfrm>
          <a:off x="3793405" y="2105334"/>
          <a:ext cx="908272" cy="908272"/>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69BB2E-427F-420F-B8ED-D0998DB0D159}">
      <dsp:nvSpPr>
        <dsp:cNvPr id="0" name=""/>
        <dsp:cNvSpPr/>
      </dsp:nvSpPr>
      <dsp:spPr>
        <a:xfrm>
          <a:off x="3984142" y="2296072"/>
          <a:ext cx="526798" cy="526798"/>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0EDD26E-F874-46A7-8722-2BF2D12F14EC}">
      <dsp:nvSpPr>
        <dsp:cNvPr id="0" name=""/>
        <dsp:cNvSpPr/>
      </dsp:nvSpPr>
      <dsp:spPr>
        <a:xfrm>
          <a:off x="4896307" y="2105334"/>
          <a:ext cx="2140927" cy="9082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NZ" sz="1100" b="1" kern="1200"/>
            <a:t>The Teaching Council website, “Managing Personal Beliefs” </a:t>
          </a:r>
          <a:r>
            <a:rPr lang="en-NZ" sz="1100" b="1" i="1" kern="1200">
              <a:hlinkClick xmlns:r="http://schemas.openxmlformats.org/officeDocument/2006/relationships" r:id="rId12"/>
            </a:rPr>
            <a:t>https://teachingcouncil.nz/assets/Files/Code-and-Standards/Managing-beliefs-Guidance-for-teachers.pdf</a:t>
          </a:r>
          <a:endParaRPr lang="en-US" sz="1100" kern="1200"/>
        </a:p>
      </dsp:txBody>
      <dsp:txXfrm>
        <a:off x="4896307" y="2105334"/>
        <a:ext cx="2140927" cy="908272"/>
      </dsp:txXfrm>
    </dsp:sp>
    <dsp:sp modelId="{934ADE3D-4D0C-44C1-8F75-DF50AFC06048}">
      <dsp:nvSpPr>
        <dsp:cNvPr id="0" name=""/>
        <dsp:cNvSpPr/>
      </dsp:nvSpPr>
      <dsp:spPr>
        <a:xfrm>
          <a:off x="7410276" y="2105334"/>
          <a:ext cx="908272" cy="90827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536247-D84F-4848-ACEA-2063ACC9B015}">
      <dsp:nvSpPr>
        <dsp:cNvPr id="0" name=""/>
        <dsp:cNvSpPr/>
      </dsp:nvSpPr>
      <dsp:spPr>
        <a:xfrm>
          <a:off x="7601013" y="2296072"/>
          <a:ext cx="526798" cy="526798"/>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12D6D90-CADF-447F-BF5B-76BFF0A07CBD}">
      <dsp:nvSpPr>
        <dsp:cNvPr id="0" name=""/>
        <dsp:cNvSpPr/>
      </dsp:nvSpPr>
      <dsp:spPr>
        <a:xfrm>
          <a:off x="8513178" y="2105334"/>
          <a:ext cx="2140927" cy="9082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NZ" sz="1100" b="1" kern="1200" dirty="0"/>
            <a:t>Chloe Cole quoted in the Telegraph: </a:t>
          </a:r>
          <a:r>
            <a:rPr lang="en-NZ" sz="1100" b="1" i="1" kern="1200" dirty="0">
              <a:hlinkClick xmlns:r="http://schemas.openxmlformats.org/officeDocument/2006/relationships" r:id="rId17"/>
            </a:rPr>
            <a:t>https://www.telegraph.co.uk/news/2023/08/27/chloe-cole-detransition-awareness-us-congress/?ICID=continue_without_subscribing_reg_first</a:t>
          </a:r>
          <a:endParaRPr lang="en-US" sz="1100" kern="1200" dirty="0"/>
        </a:p>
      </dsp:txBody>
      <dsp:txXfrm>
        <a:off x="8513178" y="2105334"/>
        <a:ext cx="2140927" cy="90827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0C263-C7E2-48CF-8167-64253EF76344}" type="datetimeFigureOut">
              <a:rPr lang="en-NZ" smtClean="0"/>
              <a:t>23/08/2025</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F65478-82AA-4C43-B689-D6D6679379ED}" type="slidenum">
              <a:rPr lang="en-NZ" smtClean="0"/>
              <a:t>‹#›</a:t>
            </a:fld>
            <a:endParaRPr lang="en-NZ"/>
          </a:p>
        </p:txBody>
      </p:sp>
    </p:spTree>
    <p:extLst>
      <p:ext uri="{BB962C8B-B14F-4D97-AF65-F5344CB8AC3E}">
        <p14:creationId xmlns:p14="http://schemas.microsoft.com/office/powerpoint/2010/main" val="2409586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99F65478-82AA-4C43-B689-D6D6679379ED}" type="slidenum">
              <a:rPr lang="en-NZ" smtClean="0"/>
              <a:t>11</a:t>
            </a:fld>
            <a:endParaRPr lang="en-NZ"/>
          </a:p>
        </p:txBody>
      </p:sp>
    </p:spTree>
    <p:extLst>
      <p:ext uri="{BB962C8B-B14F-4D97-AF65-F5344CB8AC3E}">
        <p14:creationId xmlns:p14="http://schemas.microsoft.com/office/powerpoint/2010/main" val="37393433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97E0307-B85C-446A-8EF0-0407D435D787}" type="datetimeFigureOut">
              <a:rPr lang="en-US" dirty="0"/>
              <a:t>8/23/2025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D862E7-95FA-4FC4-9EC5-DDBFA8DC7417}" type="datetimeFigureOut">
              <a:rPr lang="en-US" dirty="0"/>
              <a:t>8/23/2025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B987F2-A784-4F72-BB57-0E9EACDE722E}" type="datetimeFigureOut">
              <a:rPr lang="en-US" dirty="0"/>
              <a:t>8/23/2025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0BBD51E-4B19-444E-85C0-DBD7EB6263F4}" type="datetimeFigureOut">
              <a:rPr lang="en-US" dirty="0"/>
              <a:t>8/23/2025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D7255A-4AD5-4D3E-9A0A-689DA3BA976C}" type="datetimeFigureOut">
              <a:rPr lang="en-US" dirty="0"/>
              <a:t>8/23/2025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EE0AD15-87AC-45B2-9EE5-8D165AF83CD7}" type="datetimeFigureOut">
              <a:rPr lang="en-US" dirty="0"/>
              <a:t>8/23/2025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CC40CCD-F0D6-4CC2-A4C8-2D7D0D875F02}" type="datetimeFigureOut">
              <a:rPr lang="en-US" dirty="0"/>
              <a:t>8/23/2025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CFE2CC-454D-4466-AC55-B86DA0A87BAE}" type="datetimeFigureOut">
              <a:rPr lang="en-US" dirty="0"/>
              <a:t>8/23/2025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B647B1BF-4039-460D-A637-65428CBD720E}" type="datetimeFigureOut">
              <a:rPr lang="en-US" dirty="0"/>
              <a:t>8/23/2025</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A39ACE-9343-4EBE-B5CA-AEA240A1DC53}" type="datetimeFigureOut">
              <a:rPr lang="en-US" dirty="0"/>
              <a:t>8/23/2025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A00F7B-89C5-4DF7-A309-6263220147D4}" type="datetimeFigureOut">
              <a:rPr lang="en-US" dirty="0"/>
              <a:t>8/23/2025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49C95DE-FD64-4606-AE61-EC1136867CC6}" type="datetimeFigureOut">
              <a:rPr lang="en-US" dirty="0"/>
              <a:t>8/23/2025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EB0BBD-30FE-4CF1-900A-0C45149F8AF8}" type="datetimeFigureOut">
              <a:rPr lang="en-US" dirty="0"/>
              <a:t>8/23/2025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91A5F7F-3E81-4C65-A4D1-CB62D5B9DB91}" type="datetimeFigureOut">
              <a:rPr lang="en-US" dirty="0"/>
              <a:t>8/23/2025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77ECC86-1672-4627-AEFE-EC5485C73905}" type="datetimeFigureOut">
              <a:rPr lang="en-US" dirty="0"/>
              <a:t>8/23/2025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DCB01F-D966-4C62-B900-0BE008A90C98}" type="datetimeFigureOut">
              <a:rPr lang="en-US" dirty="0"/>
              <a:t>8/23/2025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73A0EA-7DC7-4964-BB97-B173EF3B859A}" type="datetimeFigureOut">
              <a:rPr lang="en-US" dirty="0"/>
              <a:t>8/23/2025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0EF52CC-F3D9-41D4-BCE4-C208E61A3F31}" type="datetimeFigureOut">
              <a:rPr lang="en-US" dirty="0"/>
              <a:t>8/23/2025</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A2842-593A-E46E-885B-40A71E90FBD4}"/>
              </a:ext>
            </a:extLst>
          </p:cNvPr>
          <p:cNvSpPr>
            <a:spLocks noGrp="1"/>
          </p:cNvSpPr>
          <p:nvPr>
            <p:ph type="ctrTitle"/>
          </p:nvPr>
        </p:nvSpPr>
        <p:spPr/>
        <p:txBody>
          <a:bodyPr/>
          <a:lstStyle/>
          <a:p>
            <a:r>
              <a:rPr lang="en-NZ" sz="5000" dirty="0"/>
              <a:t>We need to talk about gender identity</a:t>
            </a:r>
          </a:p>
        </p:txBody>
      </p:sp>
      <p:sp>
        <p:nvSpPr>
          <p:cNvPr id="3" name="Subtitle 2">
            <a:extLst>
              <a:ext uri="{FF2B5EF4-FFF2-40B4-BE49-F238E27FC236}">
                <a16:creationId xmlns:a16="http://schemas.microsoft.com/office/drawing/2014/main" id="{CD1A8E4D-DAFD-BE30-02CA-7C9338738947}"/>
              </a:ext>
            </a:extLst>
          </p:cNvPr>
          <p:cNvSpPr>
            <a:spLocks noGrp="1"/>
          </p:cNvSpPr>
          <p:nvPr>
            <p:ph type="subTitle" idx="1"/>
          </p:nvPr>
        </p:nvSpPr>
        <p:spPr/>
        <p:txBody>
          <a:bodyPr vert="horz" lIns="91440" tIns="45720" rIns="91440" bIns="45720" rtlCol="0" anchor="t">
            <a:normAutofit fontScale="92500" lnSpcReduction="20000"/>
          </a:bodyPr>
          <a:lstStyle/>
          <a:p>
            <a:endParaRPr lang="en-NZ" sz="2600" dirty="0"/>
          </a:p>
          <a:p>
            <a:r>
              <a:rPr lang="en-NZ" sz="3000" dirty="0"/>
              <a:t>and its impact on our school.</a:t>
            </a:r>
          </a:p>
          <a:p>
            <a:r>
              <a:rPr lang="en-NZ" dirty="0"/>
              <a:t> </a:t>
            </a:r>
          </a:p>
          <a:p>
            <a:endParaRPr lang="en-NZ" dirty="0"/>
          </a:p>
        </p:txBody>
      </p:sp>
    </p:spTree>
    <p:extLst>
      <p:ext uri="{BB962C8B-B14F-4D97-AF65-F5344CB8AC3E}">
        <p14:creationId xmlns:p14="http://schemas.microsoft.com/office/powerpoint/2010/main" val="159193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6" name="Rectangle 15">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sp>
        <p:nvSpPr>
          <p:cNvPr id="2" name="Title 1">
            <a:extLst>
              <a:ext uri="{FF2B5EF4-FFF2-40B4-BE49-F238E27FC236}">
                <a16:creationId xmlns:a16="http://schemas.microsoft.com/office/drawing/2014/main" id="{B0EB8655-9A37-E74D-DD5F-C8100DA063AA}"/>
              </a:ext>
            </a:extLst>
          </p:cNvPr>
          <p:cNvSpPr>
            <a:spLocks noGrp="1"/>
          </p:cNvSpPr>
          <p:nvPr>
            <p:ph type="title"/>
          </p:nvPr>
        </p:nvSpPr>
        <p:spPr>
          <a:xfrm>
            <a:off x="717755" y="2063262"/>
            <a:ext cx="3701845" cy="2661052"/>
          </a:xfrm>
        </p:spPr>
        <p:txBody>
          <a:bodyPr>
            <a:normAutofit/>
          </a:bodyPr>
          <a:lstStyle/>
          <a:p>
            <a:pPr algn="r"/>
            <a:r>
              <a:rPr lang="en-US" dirty="0">
                <a:solidFill>
                  <a:srgbClr val="FFFFFF"/>
                </a:solidFill>
              </a:rPr>
              <a:t>Holding a neutral space</a:t>
            </a:r>
          </a:p>
        </p:txBody>
      </p:sp>
      <p:sp>
        <p:nvSpPr>
          <p:cNvPr id="3" name="Content Placeholder 2">
            <a:extLst>
              <a:ext uri="{FF2B5EF4-FFF2-40B4-BE49-F238E27FC236}">
                <a16:creationId xmlns:a16="http://schemas.microsoft.com/office/drawing/2014/main" id="{66E481EA-C948-FAC2-D110-944A23B9A29F}"/>
              </a:ext>
            </a:extLst>
          </p:cNvPr>
          <p:cNvSpPr>
            <a:spLocks noGrp="1"/>
          </p:cNvSpPr>
          <p:nvPr>
            <p:ph idx="1"/>
          </p:nvPr>
        </p:nvSpPr>
        <p:spPr>
          <a:xfrm>
            <a:off x="5292317" y="427391"/>
            <a:ext cx="6417901" cy="5809644"/>
          </a:xfrm>
        </p:spPr>
        <p:txBody>
          <a:bodyPr anchor="ctr">
            <a:normAutofit fontScale="25000" lnSpcReduction="20000"/>
          </a:bodyPr>
          <a:lstStyle/>
          <a:p>
            <a:pPr marL="0" indent="0">
              <a:buNone/>
            </a:pPr>
            <a:endParaRPr lang="en-NZ" sz="2000" dirty="0">
              <a:solidFill>
                <a:srgbClr val="FFFFFF"/>
              </a:solidFill>
            </a:endParaRPr>
          </a:p>
          <a:p>
            <a:pPr marL="0" indent="0">
              <a:buNone/>
            </a:pPr>
            <a:endParaRPr lang="en-NZ" sz="2000" dirty="0">
              <a:solidFill>
                <a:srgbClr val="FFFFFF"/>
              </a:solidFill>
            </a:endParaRPr>
          </a:p>
          <a:p>
            <a:pPr marL="0" indent="0">
              <a:buNone/>
            </a:pPr>
            <a:endParaRPr lang="en-NZ" sz="2000" dirty="0">
              <a:solidFill>
                <a:srgbClr val="FFFFFF"/>
              </a:solidFill>
            </a:endParaRPr>
          </a:p>
          <a:p>
            <a:pPr marL="0" indent="0">
              <a:spcBef>
                <a:spcPts val="1800"/>
              </a:spcBef>
              <a:buNone/>
            </a:pPr>
            <a:endParaRPr lang="en-NZ" sz="7200" b="1" dirty="0">
              <a:solidFill>
                <a:srgbClr val="FFFFFF"/>
              </a:solidFill>
            </a:endParaRPr>
          </a:p>
          <a:p>
            <a:pPr marL="0" indent="0">
              <a:spcBef>
                <a:spcPts val="1800"/>
              </a:spcBef>
              <a:buNone/>
            </a:pPr>
            <a:r>
              <a:rPr lang="en-NZ" sz="7200" b="1" dirty="0">
                <a:solidFill>
                  <a:srgbClr val="FFFFFF"/>
                </a:solidFill>
              </a:rPr>
              <a:t>Schools have a responsibility under the Bill of Rights Act to hold a neutral space where the values of all students and their families are treated respectfully.</a:t>
            </a:r>
          </a:p>
          <a:p>
            <a:pPr marL="0" indent="0">
              <a:buNone/>
            </a:pPr>
            <a:r>
              <a:rPr lang="en-NZ" sz="7200" b="1" dirty="0">
                <a:solidFill>
                  <a:schemeClr val="accent1">
                    <a:lumMod val="50000"/>
                  </a:schemeClr>
                </a:solidFill>
              </a:rPr>
              <a:t>Failure to hold that neutral space exposes the school to a risk of litigation. </a:t>
            </a:r>
            <a:endParaRPr lang="en-US" sz="7200" b="1" dirty="0">
              <a:solidFill>
                <a:schemeClr val="accent1">
                  <a:lumMod val="50000"/>
                </a:schemeClr>
              </a:solidFill>
            </a:endParaRPr>
          </a:p>
          <a:p>
            <a:pPr marL="0" indent="0">
              <a:buNone/>
            </a:pPr>
            <a:r>
              <a:rPr lang="en-NZ" sz="7200" b="1" dirty="0">
                <a:solidFill>
                  <a:srgbClr val="FFFFFF"/>
                </a:solidFill>
              </a:rPr>
              <a:t>Gender identity is a </a:t>
            </a:r>
            <a:r>
              <a:rPr lang="en-NZ" sz="7200" b="1" dirty="0">
                <a:solidFill>
                  <a:schemeClr val="accent4">
                    <a:lumMod val="75000"/>
                  </a:schemeClr>
                </a:solidFill>
              </a:rPr>
              <a:t>belief </a:t>
            </a:r>
            <a:r>
              <a:rPr lang="en-NZ" sz="7200" b="1" dirty="0">
                <a:solidFill>
                  <a:srgbClr val="FFFFFF"/>
                </a:solidFill>
              </a:rPr>
              <a:t>and should not be favoured over other beliefs in school policies or practices. </a:t>
            </a:r>
          </a:p>
          <a:p>
            <a:pPr marL="0" indent="0">
              <a:buNone/>
            </a:pPr>
            <a:r>
              <a:rPr lang="en-NZ" sz="7200" b="1" dirty="0">
                <a:solidFill>
                  <a:schemeClr val="bg2">
                    <a:lumMod val="75000"/>
                  </a:schemeClr>
                </a:solidFill>
              </a:rPr>
              <a:t>As is done with every other belief, school policy should remain neutral, accommodating students’ needs without agreeing with or promoting their particular ideas. </a:t>
            </a:r>
          </a:p>
          <a:p>
            <a:pPr marL="0" indent="0">
              <a:buNone/>
            </a:pPr>
            <a:r>
              <a:rPr lang="en-NZ" sz="7200" b="1" dirty="0"/>
              <a:t>Children can easily be taught to respect one another without needing to hold the same beliefs.</a:t>
            </a:r>
          </a:p>
          <a:p>
            <a:pPr marL="0" indent="0">
              <a:buNone/>
            </a:pPr>
            <a:r>
              <a:rPr lang="en-NZ" sz="7200" b="1" dirty="0">
                <a:solidFill>
                  <a:schemeClr val="bg2">
                    <a:lumMod val="75000"/>
                  </a:schemeClr>
                </a:solidFill>
              </a:rPr>
              <a:t>If it is not disruptive to others, accommodations for a child who believes they are transgender might include providing  individual facilities for privacy and some uniform, hairstyle, and name choices. </a:t>
            </a:r>
          </a:p>
          <a:p>
            <a:pPr marL="0" indent="0">
              <a:buNone/>
            </a:pPr>
            <a:r>
              <a:rPr lang="en-NZ" sz="7200" b="1" dirty="0"/>
              <a:t>Practices that impact on the rights of others do not belong in schools. Using ‘preferred pronouns’, allowing opposite sex access to single-sex facilities, or celebrating gender identity beliefs are all inappropriate policies.</a:t>
            </a:r>
          </a:p>
          <a:p>
            <a:pPr marL="0" indent="0">
              <a:buNone/>
            </a:pPr>
            <a:r>
              <a:rPr lang="en-NZ" sz="7200" b="1" dirty="0">
                <a:solidFill>
                  <a:schemeClr val="bg2">
                    <a:lumMod val="75000"/>
                  </a:schemeClr>
                </a:solidFill>
              </a:rPr>
              <a:t>For the safety of everyone in the school, including staff who are in </a:t>
            </a:r>
            <a:r>
              <a:rPr lang="en-NZ" sz="7200" b="1" i="1" dirty="0">
                <a:solidFill>
                  <a:schemeClr val="bg2">
                    <a:lumMod val="75000"/>
                  </a:schemeClr>
                </a:solidFill>
              </a:rPr>
              <a:t>locus parentis, </a:t>
            </a:r>
            <a:r>
              <a:rPr lang="en-NZ" sz="7200" b="1" dirty="0">
                <a:solidFill>
                  <a:schemeClr val="bg2">
                    <a:lumMod val="75000"/>
                  </a:schemeClr>
                </a:solidFill>
              </a:rPr>
              <a:t>it is essential that each child’s natal sex is correctly recorded. </a:t>
            </a:r>
          </a:p>
          <a:p>
            <a:pPr marL="0" indent="0">
              <a:buNone/>
            </a:pPr>
            <a:endParaRPr lang="en-NZ" sz="7200" b="1" dirty="0">
              <a:solidFill>
                <a:schemeClr val="bg2">
                  <a:lumMod val="75000"/>
                </a:schemeClr>
              </a:solidFill>
            </a:endParaRPr>
          </a:p>
          <a:p>
            <a:endParaRPr lang="en-US" sz="2000" dirty="0">
              <a:solidFill>
                <a:srgbClr val="FFFFFF"/>
              </a:solidFill>
            </a:endParaRPr>
          </a:p>
          <a:p>
            <a:endParaRPr lang="en-US" sz="2000" dirty="0">
              <a:solidFill>
                <a:srgbClr val="FFFFFF"/>
              </a:solidFill>
            </a:endParaRPr>
          </a:p>
          <a:p>
            <a:endParaRPr lang="en-NZ" sz="2000" dirty="0">
              <a:solidFill>
                <a:srgbClr val="FFFFFF"/>
              </a:solidFill>
            </a:endParaRPr>
          </a:p>
          <a:p>
            <a:endParaRPr lang="en-US" sz="2000" dirty="0">
              <a:solidFill>
                <a:srgbClr val="FFFFFF"/>
              </a:solidFill>
            </a:endParaRPr>
          </a:p>
        </p:txBody>
      </p:sp>
    </p:spTree>
    <p:extLst>
      <p:ext uri="{BB962C8B-B14F-4D97-AF65-F5344CB8AC3E}">
        <p14:creationId xmlns:p14="http://schemas.microsoft.com/office/powerpoint/2010/main" val="113429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pic>
        <p:nvPicPr>
          <p:cNvPr id="84" name="Picture 83">
            <a:extLst>
              <a:ext uri="{FF2B5EF4-FFF2-40B4-BE49-F238E27FC236}">
                <a16:creationId xmlns:a16="http://schemas.microsoft.com/office/drawing/2014/main" id="{9B9C2B48-3899-4B1D-B526-C35DFD16BC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5" name="Picture 84">
            <a:extLst>
              <a:ext uri="{FF2B5EF4-FFF2-40B4-BE49-F238E27FC236}">
                <a16:creationId xmlns:a16="http://schemas.microsoft.com/office/drawing/2014/main" id="{1A89A43D-53DA-411B-94AD-DEEF9B654AF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6" name="Picture 85">
            <a:extLst>
              <a:ext uri="{FF2B5EF4-FFF2-40B4-BE49-F238E27FC236}">
                <a16:creationId xmlns:a16="http://schemas.microsoft.com/office/drawing/2014/main" id="{5D844A84-2EA4-4FF5-83FD-E14C9E8D722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87" name="Rectangle 86">
            <a:extLst>
              <a:ext uri="{FF2B5EF4-FFF2-40B4-BE49-F238E27FC236}">
                <a16:creationId xmlns:a16="http://schemas.microsoft.com/office/drawing/2014/main" id="{6A23D1B2-B408-4913-9A1D-051C9DB38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sp>
        <p:nvSpPr>
          <p:cNvPr id="88" name="Rectangle 87">
            <a:extLst>
              <a:ext uri="{FF2B5EF4-FFF2-40B4-BE49-F238E27FC236}">
                <a16:creationId xmlns:a16="http://schemas.microsoft.com/office/drawing/2014/main" id="{0189E329-C38B-4230-A181-B6B8BB9E1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sp useBgFill="1">
        <p:nvSpPr>
          <p:cNvPr id="89" name="Rectangle 88">
            <a:extLst>
              <a:ext uri="{FF2B5EF4-FFF2-40B4-BE49-F238E27FC236}">
                <a16:creationId xmlns:a16="http://schemas.microsoft.com/office/drawing/2014/main" id="{7D905BBE-9F8D-4A73-B5F1-BAF812A33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Picture 89">
            <a:extLst>
              <a:ext uri="{FF2B5EF4-FFF2-40B4-BE49-F238E27FC236}">
                <a16:creationId xmlns:a16="http://schemas.microsoft.com/office/drawing/2014/main" id="{0FAC86CD-FCB8-459B-A58A-C461E1B9EC2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91" name="Rectangle 90">
            <a:extLst>
              <a:ext uri="{FF2B5EF4-FFF2-40B4-BE49-F238E27FC236}">
                <a16:creationId xmlns:a16="http://schemas.microsoft.com/office/drawing/2014/main" id="{C9658688-9BC1-45C6-BEBA-1753861A52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816" y="0"/>
            <a:ext cx="4636008"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Picture 91">
            <a:extLst>
              <a:ext uri="{FF2B5EF4-FFF2-40B4-BE49-F238E27FC236}">
                <a16:creationId xmlns:a16="http://schemas.microsoft.com/office/drawing/2014/main" id="{187BD969-077D-471D-AED5-0DA80819AE8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2"/>
            <a:ext cx="7767872" cy="225365"/>
          </a:xfrm>
          <a:prstGeom prst="rect">
            <a:avLst/>
          </a:prstGeom>
        </p:spPr>
      </p:pic>
      <p:sp>
        <p:nvSpPr>
          <p:cNvPr id="93" name="Rectangle 92">
            <a:extLst>
              <a:ext uri="{FF2B5EF4-FFF2-40B4-BE49-F238E27FC236}">
                <a16:creationId xmlns:a16="http://schemas.microsoft.com/office/drawing/2014/main" id="{A9EE5B3E-496C-497B-9BD6-2A98CBD55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590078"/>
            <a:ext cx="7868173"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sp>
        <p:nvSpPr>
          <p:cNvPr id="2" name="TextBox 1">
            <a:extLst>
              <a:ext uri="{FF2B5EF4-FFF2-40B4-BE49-F238E27FC236}">
                <a16:creationId xmlns:a16="http://schemas.microsoft.com/office/drawing/2014/main" id="{37F9036D-9B8B-F2EC-42B2-BD5AC0979E0E}"/>
              </a:ext>
            </a:extLst>
          </p:cNvPr>
          <p:cNvSpPr txBox="1"/>
          <p:nvPr/>
        </p:nvSpPr>
        <p:spPr>
          <a:xfrm>
            <a:off x="406914" y="2733709"/>
            <a:ext cx="6888622" cy="1150033"/>
          </a:xfrm>
          <a:prstGeom prst="rect">
            <a:avLst/>
          </a:prstGeom>
        </p:spPr>
        <p:txBody>
          <a:bodyPr vert="horz" lIns="91440" tIns="45720" rIns="91440" bIns="45720" rtlCol="0" anchor="b">
            <a:noAutofit/>
          </a:bodyPr>
          <a:lstStyle/>
          <a:p>
            <a:pPr algn="r" defTabSz="914400">
              <a:lnSpc>
                <a:spcPct val="90000"/>
              </a:lnSpc>
              <a:spcBef>
                <a:spcPct val="0"/>
              </a:spcBef>
              <a:spcAft>
                <a:spcPts val="600"/>
              </a:spcAft>
            </a:pPr>
            <a:r>
              <a:rPr lang="en-US" sz="3200" dirty="0">
                <a:latin typeface="+mj-lt"/>
                <a:ea typeface="+mj-ea"/>
                <a:cs typeface="+mj-cs"/>
              </a:rPr>
              <a:t>All children should be accepted and included </a:t>
            </a:r>
            <a:r>
              <a:rPr lang="en-US" sz="3200" i="1" dirty="0">
                <a:latin typeface="+mj-lt"/>
                <a:ea typeface="+mj-ea"/>
                <a:cs typeface="+mj-cs"/>
              </a:rPr>
              <a:t>as the sex that they are</a:t>
            </a:r>
            <a:r>
              <a:rPr lang="en-US" sz="3200" dirty="0">
                <a:latin typeface="+mj-lt"/>
                <a:ea typeface="+mj-ea"/>
                <a:cs typeface="+mj-cs"/>
              </a:rPr>
              <a:t>. </a:t>
            </a:r>
          </a:p>
        </p:txBody>
      </p:sp>
      <p:sp>
        <p:nvSpPr>
          <p:cNvPr id="3" name="TextBox 2">
            <a:extLst>
              <a:ext uri="{FF2B5EF4-FFF2-40B4-BE49-F238E27FC236}">
                <a16:creationId xmlns:a16="http://schemas.microsoft.com/office/drawing/2014/main" id="{DE919AEA-46F1-9BCF-68D0-265BE2FF5FEC}"/>
              </a:ext>
            </a:extLst>
          </p:cNvPr>
          <p:cNvSpPr txBox="1"/>
          <p:nvPr/>
        </p:nvSpPr>
        <p:spPr>
          <a:xfrm>
            <a:off x="7956553" y="861098"/>
            <a:ext cx="3828534" cy="4893647"/>
          </a:xfrm>
          <a:prstGeom prst="rect">
            <a:avLst/>
          </a:prstGeom>
          <a:solidFill>
            <a:schemeClr val="accent4">
              <a:lumMod val="75000"/>
            </a:schemeClr>
          </a:solidFill>
        </p:spPr>
        <p:txBody>
          <a:bodyPr wrap="square" rtlCol="0">
            <a:spAutoFit/>
          </a:bodyPr>
          <a:lstStyle/>
          <a:p>
            <a:endParaRPr lang="en-NZ" i="1" dirty="0"/>
          </a:p>
          <a:p>
            <a:pPr marL="108000"/>
            <a:r>
              <a:rPr lang="en-NZ" sz="2000" b="1" i="1" dirty="0"/>
              <a:t>“I will never know what life could have been like if I had just been allowed to be a kid.</a:t>
            </a:r>
          </a:p>
          <a:p>
            <a:endParaRPr lang="en-NZ" sz="2000" b="1" i="1" dirty="0"/>
          </a:p>
          <a:p>
            <a:pPr marL="108000"/>
            <a:r>
              <a:rPr lang="en-NZ" sz="2000" b="1" i="1" dirty="0"/>
              <a:t>I am so incredibly angry that any adult feels they have a right to do this to a kid… </a:t>
            </a:r>
          </a:p>
          <a:p>
            <a:endParaRPr lang="en-NZ" sz="2000" b="1" i="1" dirty="0"/>
          </a:p>
          <a:p>
            <a:pPr marL="108000"/>
            <a:r>
              <a:rPr lang="en-NZ" sz="2000" b="1" i="1" dirty="0"/>
              <a:t>No child can consent to anything like this.” </a:t>
            </a:r>
          </a:p>
          <a:p>
            <a:endParaRPr lang="en-NZ" sz="2000" b="1" i="1" dirty="0"/>
          </a:p>
          <a:p>
            <a:pPr marL="72000" algn="ctr"/>
            <a:r>
              <a:rPr lang="en-NZ" sz="1200" b="1" dirty="0">
                <a:solidFill>
                  <a:schemeClr val="bg2">
                    <a:lumMod val="75000"/>
                  </a:schemeClr>
                </a:solidFill>
              </a:rPr>
              <a:t>(Chloe Cole – US </a:t>
            </a:r>
            <a:r>
              <a:rPr lang="en-NZ" sz="1200" b="1" dirty="0" err="1">
                <a:solidFill>
                  <a:schemeClr val="bg2">
                    <a:lumMod val="75000"/>
                  </a:schemeClr>
                </a:solidFill>
              </a:rPr>
              <a:t>detransitioner</a:t>
            </a:r>
            <a:r>
              <a:rPr lang="en-NZ" sz="1200" b="1" dirty="0">
                <a:solidFill>
                  <a:schemeClr val="bg2">
                    <a:lumMod val="75000"/>
                  </a:schemeClr>
                </a:solidFill>
              </a:rPr>
              <a:t> who started to socially transition at 12 and underwent a double mastectomy, aged 15.)</a:t>
            </a:r>
            <a:endParaRPr lang="en-NZ" sz="1200" dirty="0">
              <a:solidFill>
                <a:schemeClr val="bg2">
                  <a:lumMod val="75000"/>
                </a:schemeClr>
              </a:solidFill>
            </a:endParaRPr>
          </a:p>
          <a:p>
            <a:endParaRPr lang="en-NZ" i="1" dirty="0"/>
          </a:p>
        </p:txBody>
      </p:sp>
      <p:sp>
        <p:nvSpPr>
          <p:cNvPr id="4" name="TextBox 3">
            <a:extLst>
              <a:ext uri="{FF2B5EF4-FFF2-40B4-BE49-F238E27FC236}">
                <a16:creationId xmlns:a16="http://schemas.microsoft.com/office/drawing/2014/main" id="{B84B4D10-2BA7-0ADC-F12D-A57DB3C190BC}"/>
              </a:ext>
            </a:extLst>
          </p:cNvPr>
          <p:cNvSpPr txBox="1"/>
          <p:nvPr/>
        </p:nvSpPr>
        <p:spPr>
          <a:xfrm>
            <a:off x="609599" y="4554416"/>
            <a:ext cx="5889523" cy="1200329"/>
          </a:xfrm>
          <a:prstGeom prst="rect">
            <a:avLst/>
          </a:prstGeom>
          <a:noFill/>
        </p:spPr>
        <p:txBody>
          <a:bodyPr wrap="square" rtlCol="0">
            <a:spAutoFit/>
          </a:bodyPr>
          <a:lstStyle/>
          <a:p>
            <a:r>
              <a:rPr lang="en-NZ" b="1" dirty="0"/>
              <a:t>There is no one right way to be a boy or a girl. </a:t>
            </a:r>
          </a:p>
          <a:p>
            <a:endParaRPr lang="en-NZ" b="1" dirty="0"/>
          </a:p>
          <a:p>
            <a:r>
              <a:rPr lang="en-NZ" b="1" dirty="0"/>
              <a:t>Schools should be encouraging children to accept and love the bodies they were born in. </a:t>
            </a:r>
          </a:p>
        </p:txBody>
      </p:sp>
    </p:spTree>
    <p:extLst>
      <p:ext uri="{BB962C8B-B14F-4D97-AF65-F5344CB8AC3E}">
        <p14:creationId xmlns:p14="http://schemas.microsoft.com/office/powerpoint/2010/main" val="375971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3A95-9A34-A6BA-62C6-6F5C97FA3C4B}"/>
              </a:ext>
            </a:extLst>
          </p:cNvPr>
          <p:cNvSpPr>
            <a:spLocks noGrp="1"/>
          </p:cNvSpPr>
          <p:nvPr>
            <p:ph type="title"/>
          </p:nvPr>
        </p:nvSpPr>
        <p:spPr>
          <a:xfrm>
            <a:off x="680321" y="753228"/>
            <a:ext cx="9613861" cy="1080938"/>
          </a:xfrm>
        </p:spPr>
        <p:txBody>
          <a:bodyPr>
            <a:normAutofit/>
          </a:bodyPr>
          <a:lstStyle/>
          <a:p>
            <a:r>
              <a:rPr lang="en-NZ"/>
              <a:t>References</a:t>
            </a:r>
            <a:endParaRPr lang="en-NZ" dirty="0"/>
          </a:p>
        </p:txBody>
      </p:sp>
      <p:graphicFrame>
        <p:nvGraphicFramePr>
          <p:cNvPr id="8" name="Content Placeholder 2">
            <a:extLst>
              <a:ext uri="{FF2B5EF4-FFF2-40B4-BE49-F238E27FC236}">
                <a16:creationId xmlns:a16="http://schemas.microsoft.com/office/drawing/2014/main" id="{48939FCC-8F50-71B2-3C87-25216F4AAB82}"/>
              </a:ext>
            </a:extLst>
          </p:cNvPr>
          <p:cNvGraphicFramePr>
            <a:graphicFrameLocks noGrp="1"/>
          </p:cNvGraphicFramePr>
          <p:nvPr>
            <p:ph idx="1"/>
            <p:extLst>
              <p:ext uri="{D42A27DB-BD31-4B8C-83A1-F6EECF244321}">
                <p14:modId xmlns:p14="http://schemas.microsoft.com/office/powerpoint/2010/main" val="3055194960"/>
              </p:ext>
            </p:extLst>
          </p:nvPr>
        </p:nvGraphicFramePr>
        <p:xfrm>
          <a:off x="681037" y="2336800"/>
          <a:ext cx="10830641" cy="3598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9915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A1698906-F123-49CB-B633-247AC4870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3" name="Picture 1032">
            <a:extLst>
              <a:ext uri="{FF2B5EF4-FFF2-40B4-BE49-F238E27FC236}">
                <a16:creationId xmlns:a16="http://schemas.microsoft.com/office/drawing/2014/main" id="{12AFB628-1D2A-4F5A-8E9E-2C8E917B59E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1035" name="Rectangle 1034">
            <a:extLst>
              <a:ext uri="{FF2B5EF4-FFF2-40B4-BE49-F238E27FC236}">
                <a16:creationId xmlns:a16="http://schemas.microsoft.com/office/drawing/2014/main" id="{5D86D9DA-31E3-48ED-9F77-2D8B649BD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04C6B320-AA89-4C19-89F7-71D46B26BA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1286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sp>
        <p:nvSpPr>
          <p:cNvPr id="2" name="Title 1">
            <a:extLst>
              <a:ext uri="{FF2B5EF4-FFF2-40B4-BE49-F238E27FC236}">
                <a16:creationId xmlns:a16="http://schemas.microsoft.com/office/drawing/2014/main" id="{C850953F-ACE2-6304-9E7E-F45CFDB7AD5D}"/>
              </a:ext>
            </a:extLst>
          </p:cNvPr>
          <p:cNvSpPr>
            <a:spLocks noGrp="1"/>
          </p:cNvSpPr>
          <p:nvPr>
            <p:ph type="title"/>
          </p:nvPr>
        </p:nvSpPr>
        <p:spPr>
          <a:xfrm>
            <a:off x="680321" y="753228"/>
            <a:ext cx="5584677" cy="1080938"/>
          </a:xfrm>
        </p:spPr>
        <p:txBody>
          <a:bodyPr>
            <a:normAutofit/>
          </a:bodyPr>
          <a:lstStyle/>
          <a:p>
            <a:r>
              <a:rPr lang="en-NZ" b="1" dirty="0"/>
              <a:t>What is gender identity? </a:t>
            </a:r>
          </a:p>
        </p:txBody>
      </p:sp>
      <p:pic>
        <p:nvPicPr>
          <p:cNvPr id="1039" name="Picture 1038">
            <a:extLst>
              <a:ext uri="{FF2B5EF4-FFF2-40B4-BE49-F238E27FC236}">
                <a16:creationId xmlns:a16="http://schemas.microsoft.com/office/drawing/2014/main" id="{4AC1383A-2DFB-422E-8FB2-1CABD96DDF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6409944" cy="258395"/>
          </a:xfrm>
          <a:prstGeom prst="rect">
            <a:avLst/>
          </a:prstGeom>
        </p:spPr>
      </p:pic>
      <p:sp>
        <p:nvSpPr>
          <p:cNvPr id="3" name="Content Placeholder 2">
            <a:extLst>
              <a:ext uri="{FF2B5EF4-FFF2-40B4-BE49-F238E27FC236}">
                <a16:creationId xmlns:a16="http://schemas.microsoft.com/office/drawing/2014/main" id="{DCB188DD-406F-6C79-D8E6-595727A8604A}"/>
              </a:ext>
            </a:extLst>
          </p:cNvPr>
          <p:cNvSpPr>
            <a:spLocks noGrp="1"/>
          </p:cNvSpPr>
          <p:nvPr>
            <p:ph idx="1"/>
          </p:nvPr>
        </p:nvSpPr>
        <p:spPr>
          <a:xfrm>
            <a:off x="680321" y="2336873"/>
            <a:ext cx="5104843" cy="3599316"/>
          </a:xfrm>
        </p:spPr>
        <p:txBody>
          <a:bodyPr vert="horz" lIns="91440" tIns="45720" rIns="91440" bIns="45720" rtlCol="0" anchor="t">
            <a:normAutofit/>
          </a:bodyPr>
          <a:lstStyle/>
          <a:p>
            <a:pPr marL="0" indent="0">
              <a:buNone/>
            </a:pPr>
            <a:r>
              <a:rPr lang="en-NZ" sz="2000" b="1" dirty="0"/>
              <a:t>Gender identity is the</a:t>
            </a:r>
            <a:r>
              <a:rPr lang="en-NZ" sz="2000" b="1" dirty="0">
                <a:solidFill>
                  <a:srgbClr val="FF0000"/>
                </a:solidFill>
              </a:rPr>
              <a:t> </a:t>
            </a:r>
            <a:r>
              <a:rPr lang="en-NZ" sz="2000" b="1" dirty="0">
                <a:solidFill>
                  <a:schemeClr val="accent4">
                    <a:lumMod val="76000"/>
                  </a:schemeClr>
                </a:solidFill>
              </a:rPr>
              <a:t>belief </a:t>
            </a:r>
            <a:r>
              <a:rPr lang="en-NZ" sz="2000" b="1" dirty="0"/>
              <a:t>that all of us have an internal feeling of masculinity or femininity that tells us what sex we are – male, female, or non-binary. </a:t>
            </a:r>
          </a:p>
          <a:p>
            <a:pPr marL="0" indent="0">
              <a:buNone/>
            </a:pPr>
            <a:r>
              <a:rPr lang="en-NZ" sz="2000" b="1" dirty="0"/>
              <a:t>People who believe in gender identity say that this internal feeling is more important than our physical sexed bodies. </a:t>
            </a:r>
          </a:p>
          <a:p>
            <a:pPr marL="0" indent="0">
              <a:buNone/>
            </a:pPr>
            <a:r>
              <a:rPr lang="en-NZ" sz="2000" b="1" dirty="0"/>
              <a:t>They want a person’s gender identity to be given precedence in policy and in law. </a:t>
            </a:r>
            <a:endParaRPr lang="en-NZ" b="1" dirty="0"/>
          </a:p>
          <a:p>
            <a:pPr marL="0" indent="0">
              <a:buNone/>
            </a:pPr>
            <a:endParaRPr lang="en-NZ" sz="2000" b="1" dirty="0"/>
          </a:p>
          <a:p>
            <a:pPr marL="0" indent="0">
              <a:buNone/>
            </a:pPr>
            <a:endParaRPr lang="en-NZ" sz="2000" dirty="0"/>
          </a:p>
          <a:p>
            <a:endParaRPr lang="en-NZ" sz="2000" dirty="0"/>
          </a:p>
        </p:txBody>
      </p:sp>
      <p:sp>
        <p:nvSpPr>
          <p:cNvPr id="1041" name="Rectangle 1040">
            <a:extLst>
              <a:ext uri="{FF2B5EF4-FFF2-40B4-BE49-F238E27FC236}">
                <a16:creationId xmlns:a16="http://schemas.microsoft.com/office/drawing/2014/main" id="{645EE119-0AC6-45BA-AE5E-A86AFE1C7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163" y="642795"/>
            <a:ext cx="4812406" cy="5575125"/>
          </a:xfrm>
          <a:prstGeom prst="rect">
            <a:avLst/>
          </a:prstGeom>
          <a:solidFill>
            <a:schemeClr val="tx1"/>
          </a:solidFill>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Gender Identity Through Freedom of ...">
            <a:extLst>
              <a:ext uri="{FF2B5EF4-FFF2-40B4-BE49-F238E27FC236}">
                <a16:creationId xmlns:a16="http://schemas.microsoft.com/office/drawing/2014/main" id="{8ABCCF5C-CB3E-5A92-ECE8-520CD17158D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043933" y="2380998"/>
            <a:ext cx="4178419" cy="2089209"/>
          </a:xfrm>
          <a:prstGeom prst="rect">
            <a:avLst/>
          </a:prstGeom>
          <a:noFill/>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17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E8D6D-7B3E-3644-46F1-8C250B5771DA}"/>
              </a:ext>
            </a:extLst>
          </p:cNvPr>
          <p:cNvSpPr>
            <a:spLocks noGrp="1"/>
          </p:cNvSpPr>
          <p:nvPr>
            <p:ph type="title"/>
          </p:nvPr>
        </p:nvSpPr>
        <p:spPr>
          <a:xfrm>
            <a:off x="169607" y="753228"/>
            <a:ext cx="10124575" cy="1080938"/>
          </a:xfrm>
        </p:spPr>
        <p:txBody>
          <a:bodyPr>
            <a:normAutofit/>
          </a:bodyPr>
          <a:lstStyle/>
          <a:p>
            <a:r>
              <a:rPr lang="en-US" b="1" dirty="0"/>
              <a:t>What’s wrong with that? </a:t>
            </a:r>
          </a:p>
        </p:txBody>
      </p:sp>
      <p:graphicFrame>
        <p:nvGraphicFramePr>
          <p:cNvPr id="19" name="Content Placeholder 2">
            <a:extLst>
              <a:ext uri="{FF2B5EF4-FFF2-40B4-BE49-F238E27FC236}">
                <a16:creationId xmlns:a16="http://schemas.microsoft.com/office/drawing/2014/main" id="{0E5C0A9F-290D-A8BD-A3C7-0F9F1091AB43}"/>
              </a:ext>
            </a:extLst>
          </p:cNvPr>
          <p:cNvGraphicFramePr>
            <a:graphicFrameLocks noGrp="1"/>
          </p:cNvGraphicFramePr>
          <p:nvPr>
            <p:ph idx="1"/>
            <p:extLst>
              <p:ext uri="{D42A27DB-BD31-4B8C-83A1-F6EECF244321}">
                <p14:modId xmlns:p14="http://schemas.microsoft.com/office/powerpoint/2010/main" val="943538050"/>
              </p:ext>
            </p:extLst>
          </p:nvPr>
        </p:nvGraphicFramePr>
        <p:xfrm>
          <a:off x="169607" y="2307303"/>
          <a:ext cx="10372879" cy="40179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95655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F6BCB397-4790-4766-82B8-F6ED3BAAB0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37" name="Rectangle 36">
              <a:extLst>
                <a:ext uri="{FF2B5EF4-FFF2-40B4-BE49-F238E27FC236}">
                  <a16:creationId xmlns:a16="http://schemas.microsoft.com/office/drawing/2014/main" id="{BDB66795-F5BA-4B6C-951C-11DBE9D24A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12C790B8-181F-443B-9B01-D67B4B94ABA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Picture 4" descr="A person holding a hand of a child&#10;&#10;AI-generated content may be incorrect.">
            <a:extLst>
              <a:ext uri="{FF2B5EF4-FFF2-40B4-BE49-F238E27FC236}">
                <a16:creationId xmlns:a16="http://schemas.microsoft.com/office/drawing/2014/main" id="{093F3C3D-C8EB-5E80-F078-35865ECEFEFA}"/>
              </a:ext>
            </a:extLst>
          </p:cNvPr>
          <p:cNvPicPr>
            <a:picLocks noChangeAspect="1"/>
          </p:cNvPicPr>
          <p:nvPr/>
        </p:nvPicPr>
        <p:blipFill>
          <a:blip r:embed="rId3"/>
          <a:srcRect l="38048" r="16769"/>
          <a:stretch>
            <a:fillRect/>
          </a:stretch>
        </p:blipFill>
        <p:spPr>
          <a:xfrm>
            <a:off x="7547810" y="10"/>
            <a:ext cx="4641013" cy="6856310"/>
          </a:xfrm>
          <a:prstGeom prst="rect">
            <a:avLst/>
          </a:prstGeom>
          <a:ln>
            <a:noFill/>
          </a:ln>
          <a:effectLst/>
        </p:spPr>
      </p:pic>
      <p:sp>
        <p:nvSpPr>
          <p:cNvPr id="40" name="Rectangle 39">
            <a:extLst>
              <a:ext uri="{FF2B5EF4-FFF2-40B4-BE49-F238E27FC236}">
                <a16:creationId xmlns:a16="http://schemas.microsoft.com/office/drawing/2014/main" id="{0917D5C4-7346-4128-A893-88F9031A3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sp>
        <p:nvSpPr>
          <p:cNvPr id="2" name="Title 1">
            <a:extLst>
              <a:ext uri="{FF2B5EF4-FFF2-40B4-BE49-F238E27FC236}">
                <a16:creationId xmlns:a16="http://schemas.microsoft.com/office/drawing/2014/main" id="{A08E6110-6623-8496-D5DF-37B707FB2C0D}"/>
              </a:ext>
            </a:extLst>
          </p:cNvPr>
          <p:cNvSpPr>
            <a:spLocks noGrp="1"/>
          </p:cNvSpPr>
          <p:nvPr>
            <p:ph type="title"/>
          </p:nvPr>
        </p:nvSpPr>
        <p:spPr>
          <a:xfrm>
            <a:off x="404327" y="753228"/>
            <a:ext cx="7363546" cy="1080938"/>
          </a:xfrm>
        </p:spPr>
        <p:txBody>
          <a:bodyPr>
            <a:normAutofit/>
          </a:bodyPr>
          <a:lstStyle/>
          <a:p>
            <a:r>
              <a:rPr lang="en-NZ" b="1" dirty="0"/>
              <a:t>Gender identity – a concept that is harmful to children</a:t>
            </a:r>
          </a:p>
        </p:txBody>
      </p:sp>
      <p:pic>
        <p:nvPicPr>
          <p:cNvPr id="42" name="Picture 41">
            <a:extLst>
              <a:ext uri="{FF2B5EF4-FFF2-40B4-BE49-F238E27FC236}">
                <a16:creationId xmlns:a16="http://schemas.microsoft.com/office/drawing/2014/main" id="{4EC06EAC-4D4E-4BEC-A580-543F5E0EDE9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Content Placeholder 2">
            <a:extLst>
              <a:ext uri="{FF2B5EF4-FFF2-40B4-BE49-F238E27FC236}">
                <a16:creationId xmlns:a16="http://schemas.microsoft.com/office/drawing/2014/main" id="{0406559F-C0B5-C4ED-A5D1-3B1FA901CCBC}"/>
              </a:ext>
            </a:extLst>
          </p:cNvPr>
          <p:cNvSpPr>
            <a:spLocks noGrp="1"/>
          </p:cNvSpPr>
          <p:nvPr>
            <p:ph idx="1"/>
          </p:nvPr>
        </p:nvSpPr>
        <p:spPr>
          <a:xfrm>
            <a:off x="404327" y="2291404"/>
            <a:ext cx="6755363" cy="4202702"/>
          </a:xfrm>
        </p:spPr>
        <p:txBody>
          <a:bodyPr vert="horz" lIns="91440" tIns="45720" rIns="91440" bIns="45720" rtlCol="0">
            <a:normAutofit/>
          </a:bodyPr>
          <a:lstStyle/>
          <a:p>
            <a:pPr marL="0" indent="0">
              <a:spcAft>
                <a:spcPts val="800"/>
              </a:spcAft>
              <a:buNone/>
            </a:pPr>
            <a:r>
              <a:rPr lang="en-NZ" sz="2000" b="1" dirty="0">
                <a:solidFill>
                  <a:schemeClr val="bg2">
                    <a:lumMod val="75000"/>
                  </a:schemeClr>
                </a:solidFill>
              </a:rPr>
              <a:t>It is not true </a:t>
            </a:r>
            <a:r>
              <a:rPr lang="en-NZ" sz="2000" b="1" dirty="0"/>
              <a:t>– humans cannot change sex. Acquiring a beard or breasts does not change a person’s sex, which is a reproductive category.</a:t>
            </a:r>
          </a:p>
          <a:p>
            <a:pPr marL="0" indent="0">
              <a:buNone/>
            </a:pPr>
            <a:r>
              <a:rPr lang="en-NZ" sz="2000" b="1" dirty="0">
                <a:solidFill>
                  <a:schemeClr val="bg2">
                    <a:lumMod val="75000"/>
                  </a:schemeClr>
                </a:solidFill>
              </a:rPr>
              <a:t>It is not kind </a:t>
            </a:r>
            <a:r>
              <a:rPr lang="en-NZ" sz="2000" b="1" dirty="0"/>
              <a:t>– puberty is a natural and necessary developmental stage that children have the right to go through. </a:t>
            </a:r>
          </a:p>
          <a:p>
            <a:pPr marL="0" indent="0">
              <a:spcAft>
                <a:spcPts val="800"/>
              </a:spcAft>
              <a:buNone/>
            </a:pPr>
            <a:r>
              <a:rPr lang="en-NZ" sz="1600" b="1" dirty="0"/>
              <a:t>“</a:t>
            </a:r>
            <a:r>
              <a:rPr lang="en-US" sz="1600" b="1" i="1" dirty="0"/>
              <a:t>Blocking the release of these sex hormones could have a range of unintended and as yet unidentified consequences.” (Cass, 2024) </a:t>
            </a:r>
            <a:endParaRPr lang="en-NZ" sz="1600" b="1" i="1" dirty="0"/>
          </a:p>
          <a:p>
            <a:pPr marL="0" indent="0">
              <a:buNone/>
            </a:pPr>
            <a:r>
              <a:rPr lang="en-NZ" sz="2000" b="1" dirty="0">
                <a:solidFill>
                  <a:schemeClr val="bg2">
                    <a:lumMod val="75000"/>
                  </a:schemeClr>
                </a:solidFill>
              </a:rPr>
              <a:t>It is not wise </a:t>
            </a:r>
            <a:r>
              <a:rPr lang="en-NZ" sz="2000" b="1" dirty="0"/>
              <a:t>– children do not have the emotional or cognitive ability to make life-changing decisions. </a:t>
            </a:r>
          </a:p>
          <a:p>
            <a:pPr marL="0" indent="0">
              <a:buNone/>
            </a:pPr>
            <a:r>
              <a:rPr lang="en-NZ" sz="2000" b="1" dirty="0">
                <a:solidFill>
                  <a:schemeClr val="bg2">
                    <a:lumMod val="75000"/>
                  </a:schemeClr>
                </a:solidFill>
              </a:rPr>
              <a:t>Children who are neurodiverse or have a history of trauma are more likely to adopt a transgender identity. </a:t>
            </a:r>
          </a:p>
          <a:p>
            <a:pPr marL="0" indent="0">
              <a:buNone/>
            </a:pPr>
            <a:endParaRPr lang="en-NZ" sz="2000" b="1" dirty="0"/>
          </a:p>
        </p:txBody>
      </p:sp>
    </p:spTree>
    <p:extLst>
      <p:ext uri="{BB962C8B-B14F-4D97-AF65-F5344CB8AC3E}">
        <p14:creationId xmlns:p14="http://schemas.microsoft.com/office/powerpoint/2010/main" val="2484019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6BCB397-4790-4766-82B8-F6ED3BAAB0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1" name="Rectangle 10">
              <a:extLst>
                <a:ext uri="{FF2B5EF4-FFF2-40B4-BE49-F238E27FC236}">
                  <a16:creationId xmlns:a16="http://schemas.microsoft.com/office/drawing/2014/main" id="{BDB66795-F5BA-4B6C-951C-11DBE9D24A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2C790B8-181F-443B-9B01-D67B4B94ABA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Picture 4" descr="A room with tables and chairs&#10;&#10;AI-generated content may be incorrect.">
            <a:extLst>
              <a:ext uri="{FF2B5EF4-FFF2-40B4-BE49-F238E27FC236}">
                <a16:creationId xmlns:a16="http://schemas.microsoft.com/office/drawing/2014/main" id="{B42994EF-7D79-3A34-2CA6-BD3F216BAA12}"/>
              </a:ext>
            </a:extLst>
          </p:cNvPr>
          <p:cNvPicPr>
            <a:picLocks noChangeAspect="1"/>
          </p:cNvPicPr>
          <p:nvPr/>
        </p:nvPicPr>
        <p:blipFill>
          <a:blip r:embed="rId3"/>
          <a:srcRect l="19067" r="30165" b="-2"/>
          <a:stretch>
            <a:fillRect/>
          </a:stretch>
        </p:blipFill>
        <p:spPr>
          <a:xfrm>
            <a:off x="7545721" y="-13925"/>
            <a:ext cx="4643103" cy="6859397"/>
          </a:xfrm>
          <a:prstGeom prst="rect">
            <a:avLst/>
          </a:prstGeom>
          <a:ln>
            <a:noFill/>
          </a:ln>
          <a:effectLst/>
        </p:spPr>
      </p:pic>
      <p:sp>
        <p:nvSpPr>
          <p:cNvPr id="14" name="Rectangle 13">
            <a:extLst>
              <a:ext uri="{FF2B5EF4-FFF2-40B4-BE49-F238E27FC236}">
                <a16:creationId xmlns:a16="http://schemas.microsoft.com/office/drawing/2014/main" id="{0917D5C4-7346-4128-A893-88F9031A3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sp>
        <p:nvSpPr>
          <p:cNvPr id="2" name="Title 1">
            <a:extLst>
              <a:ext uri="{FF2B5EF4-FFF2-40B4-BE49-F238E27FC236}">
                <a16:creationId xmlns:a16="http://schemas.microsoft.com/office/drawing/2014/main" id="{886A1EB8-9323-E2EE-4EB5-187B2CE42CAF}"/>
              </a:ext>
            </a:extLst>
          </p:cNvPr>
          <p:cNvSpPr>
            <a:spLocks noGrp="1"/>
          </p:cNvSpPr>
          <p:nvPr>
            <p:ph type="title"/>
          </p:nvPr>
        </p:nvSpPr>
        <p:spPr>
          <a:xfrm>
            <a:off x="376519" y="753228"/>
            <a:ext cx="7391354" cy="1080938"/>
          </a:xfrm>
        </p:spPr>
        <p:txBody>
          <a:bodyPr>
            <a:normAutofit/>
          </a:bodyPr>
          <a:lstStyle/>
          <a:p>
            <a:r>
              <a:rPr lang="en-NZ" dirty="0"/>
              <a:t>How does gender identity affect schools?</a:t>
            </a:r>
          </a:p>
        </p:txBody>
      </p:sp>
      <p:pic>
        <p:nvPicPr>
          <p:cNvPr id="16" name="Picture 15">
            <a:extLst>
              <a:ext uri="{FF2B5EF4-FFF2-40B4-BE49-F238E27FC236}">
                <a16:creationId xmlns:a16="http://schemas.microsoft.com/office/drawing/2014/main" id="{4EC06EAC-4D4E-4BEC-A580-543F5E0EDE9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Content Placeholder 2">
            <a:extLst>
              <a:ext uri="{FF2B5EF4-FFF2-40B4-BE49-F238E27FC236}">
                <a16:creationId xmlns:a16="http://schemas.microsoft.com/office/drawing/2014/main" id="{51BA5951-C60E-8C72-880F-91CDB1D33A8E}"/>
              </a:ext>
            </a:extLst>
          </p:cNvPr>
          <p:cNvSpPr>
            <a:spLocks noGrp="1"/>
          </p:cNvSpPr>
          <p:nvPr>
            <p:ph idx="1"/>
          </p:nvPr>
        </p:nvSpPr>
        <p:spPr>
          <a:xfrm>
            <a:off x="376519" y="2336872"/>
            <a:ext cx="7169202" cy="3979403"/>
          </a:xfrm>
        </p:spPr>
        <p:txBody>
          <a:bodyPr>
            <a:normAutofit/>
          </a:bodyPr>
          <a:lstStyle/>
          <a:p>
            <a:pPr marL="0" indent="0">
              <a:buNone/>
            </a:pPr>
            <a:r>
              <a:rPr lang="en-NZ" sz="1600" b="1" dirty="0"/>
              <a:t>The belief in gender identity has grown in popularity in the last ten years and now routinely impacts on school life, with teachers being asked to:</a:t>
            </a:r>
          </a:p>
          <a:p>
            <a:pPr>
              <a:buFont typeface="Arial"/>
              <a:buChar char="•"/>
            </a:pPr>
            <a:r>
              <a:rPr lang="en-NZ" sz="1600" b="1" dirty="0">
                <a:solidFill>
                  <a:schemeClr val="bg2">
                    <a:lumMod val="75000"/>
                  </a:schemeClr>
                </a:solidFill>
                <a:ea typeface="+mn-lt"/>
                <a:cs typeface="+mn-lt"/>
              </a:rPr>
              <a:t>teach gender identity beliefs as if they are facts</a:t>
            </a:r>
            <a:endParaRPr lang="en-NZ" sz="1600" b="1" dirty="0">
              <a:solidFill>
                <a:schemeClr val="bg2">
                  <a:lumMod val="75000"/>
                </a:schemeClr>
              </a:solidFill>
            </a:endParaRPr>
          </a:p>
          <a:p>
            <a:pPr>
              <a:buFont typeface="Arial"/>
              <a:buChar char="•"/>
            </a:pPr>
            <a:r>
              <a:rPr lang="en-NZ" sz="1600" b="1" dirty="0">
                <a:solidFill>
                  <a:schemeClr val="bg2">
                    <a:lumMod val="75000"/>
                  </a:schemeClr>
                </a:solidFill>
                <a:ea typeface="+mn-lt"/>
                <a:cs typeface="+mn-lt"/>
              </a:rPr>
              <a:t>use the pronouns and names chosen by individual students</a:t>
            </a:r>
            <a:endParaRPr lang="en-NZ" sz="1600" b="1" dirty="0">
              <a:solidFill>
                <a:schemeClr val="bg2">
                  <a:lumMod val="75000"/>
                </a:schemeClr>
              </a:solidFill>
            </a:endParaRPr>
          </a:p>
          <a:p>
            <a:pPr>
              <a:buFont typeface="Arial"/>
              <a:buChar char="•"/>
            </a:pPr>
            <a:r>
              <a:rPr lang="en-NZ" sz="1600" b="1" dirty="0">
                <a:solidFill>
                  <a:schemeClr val="bg2">
                    <a:lumMod val="75000"/>
                  </a:schemeClr>
                </a:solidFill>
                <a:ea typeface="+mn-lt"/>
                <a:cs typeface="+mn-lt"/>
              </a:rPr>
              <a:t>allow students who claim to be the opposite sex to use the toilets of that sex irrespective of any discomfort the other students may feel</a:t>
            </a:r>
            <a:endParaRPr lang="en-NZ" sz="1600" b="1" dirty="0">
              <a:solidFill>
                <a:schemeClr val="bg2">
                  <a:lumMod val="75000"/>
                </a:schemeClr>
              </a:solidFill>
            </a:endParaRPr>
          </a:p>
          <a:p>
            <a:pPr>
              <a:buFont typeface="Arial"/>
              <a:buChar char="•"/>
            </a:pPr>
            <a:r>
              <a:rPr lang="en-NZ" sz="1600" b="1" dirty="0">
                <a:solidFill>
                  <a:schemeClr val="bg2">
                    <a:lumMod val="75000"/>
                  </a:schemeClr>
                </a:solidFill>
                <a:ea typeface="+mn-lt"/>
                <a:cs typeface="+mn-lt"/>
              </a:rPr>
              <a:t>keep a student’s social transition to the opposite sex a secret from their parents. </a:t>
            </a:r>
          </a:p>
          <a:p>
            <a:pPr>
              <a:buFont typeface="Arial"/>
              <a:buChar char="•"/>
            </a:pPr>
            <a:r>
              <a:rPr lang="en-NZ" sz="1600" b="1" dirty="0">
                <a:solidFill>
                  <a:schemeClr val="bg2">
                    <a:lumMod val="75000"/>
                  </a:schemeClr>
                </a:solidFill>
              </a:rPr>
              <a:t>preference the wishes of a few over the rights of the majority.</a:t>
            </a:r>
          </a:p>
          <a:p>
            <a:pPr marL="0" indent="0">
              <a:buNone/>
            </a:pPr>
            <a:r>
              <a:rPr lang="en-NZ" sz="1600" b="1" dirty="0"/>
              <a:t>Children are being exposed to </a:t>
            </a:r>
            <a:r>
              <a:rPr lang="en-NZ" sz="1600" b="1" i="1" dirty="0"/>
              <a:t>and taught</a:t>
            </a:r>
            <a:r>
              <a:rPr lang="en-NZ" sz="1600" b="1" dirty="0"/>
              <a:t> a fundamentally flawed concept that undermines their security and their trust in adults. </a:t>
            </a:r>
          </a:p>
          <a:p>
            <a:pPr marL="0" indent="0">
              <a:buNone/>
            </a:pPr>
            <a:r>
              <a:rPr lang="en-NZ" sz="1200" b="1" i="1" dirty="0"/>
              <a:t>In one NZ school, a 7 year old boy with a female classmate being affirmed as a boy asked his mother, “Why are my teachers lying to me?” </a:t>
            </a:r>
          </a:p>
          <a:p>
            <a:pPr marL="0" indent="0">
              <a:buNone/>
            </a:pPr>
            <a:endParaRPr lang="en-NZ" sz="1600" b="1" i="1" dirty="0"/>
          </a:p>
          <a:p>
            <a:endParaRPr lang="en-NZ" sz="1400" dirty="0"/>
          </a:p>
        </p:txBody>
      </p:sp>
    </p:spTree>
    <p:extLst>
      <p:ext uri="{BB962C8B-B14F-4D97-AF65-F5344CB8AC3E}">
        <p14:creationId xmlns:p14="http://schemas.microsoft.com/office/powerpoint/2010/main" val="822493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16A33-8113-2430-F6CB-1AE2ED17FD8F}"/>
              </a:ext>
            </a:extLst>
          </p:cNvPr>
          <p:cNvSpPr>
            <a:spLocks noGrp="1"/>
          </p:cNvSpPr>
          <p:nvPr>
            <p:ph type="title"/>
          </p:nvPr>
        </p:nvSpPr>
        <p:spPr>
          <a:xfrm>
            <a:off x="680321" y="753228"/>
            <a:ext cx="9613861" cy="1080938"/>
          </a:xfrm>
        </p:spPr>
        <p:txBody>
          <a:bodyPr>
            <a:normAutofit/>
          </a:bodyPr>
          <a:lstStyle/>
          <a:p>
            <a:r>
              <a:rPr lang="en-NZ" b="1" dirty="0"/>
              <a:t>Advice to schools is not impartial</a:t>
            </a:r>
          </a:p>
        </p:txBody>
      </p:sp>
      <p:graphicFrame>
        <p:nvGraphicFramePr>
          <p:cNvPr id="25" name="Content Placeholder 3">
            <a:extLst>
              <a:ext uri="{FF2B5EF4-FFF2-40B4-BE49-F238E27FC236}">
                <a16:creationId xmlns:a16="http://schemas.microsoft.com/office/drawing/2014/main" id="{4029D731-963A-5E5D-D651-DB3E522B5A9A}"/>
              </a:ext>
            </a:extLst>
          </p:cNvPr>
          <p:cNvGraphicFramePr>
            <a:graphicFrameLocks noGrp="1"/>
          </p:cNvGraphicFramePr>
          <p:nvPr>
            <p:ph idx="1"/>
            <p:extLst>
              <p:ext uri="{D42A27DB-BD31-4B8C-83A1-F6EECF244321}">
                <p14:modId xmlns:p14="http://schemas.microsoft.com/office/powerpoint/2010/main" val="2055435868"/>
              </p:ext>
            </p:extLst>
          </p:nvPr>
        </p:nvGraphicFramePr>
        <p:xfrm>
          <a:off x="681037" y="2336800"/>
          <a:ext cx="10830641" cy="3598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2702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0D9A2-618C-1766-B6DE-1B994CB63A34}"/>
              </a:ext>
            </a:extLst>
          </p:cNvPr>
          <p:cNvSpPr>
            <a:spLocks noGrp="1"/>
          </p:cNvSpPr>
          <p:nvPr>
            <p:ph type="title"/>
          </p:nvPr>
        </p:nvSpPr>
        <p:spPr>
          <a:xfrm>
            <a:off x="547397" y="753228"/>
            <a:ext cx="9746786" cy="1080938"/>
          </a:xfrm>
        </p:spPr>
        <p:txBody>
          <a:bodyPr>
            <a:normAutofit fontScale="90000"/>
          </a:bodyPr>
          <a:lstStyle/>
          <a:p>
            <a:r>
              <a:rPr lang="en-US" sz="2800" b="1" dirty="0"/>
              <a:t>School policies must be based on the understanding that gender identity is a </a:t>
            </a:r>
            <a:r>
              <a:rPr lang="en-US" sz="2800" b="1" dirty="0">
                <a:solidFill>
                  <a:schemeClr val="accent4">
                    <a:lumMod val="75000"/>
                  </a:schemeClr>
                </a:solidFill>
              </a:rPr>
              <a:t>belief</a:t>
            </a:r>
            <a:r>
              <a:rPr lang="en-US" sz="2800" b="1" dirty="0"/>
              <a:t> that many people do not agree with. </a:t>
            </a:r>
          </a:p>
        </p:txBody>
      </p:sp>
      <p:graphicFrame>
        <p:nvGraphicFramePr>
          <p:cNvPr id="28" name="Content Placeholder 2">
            <a:extLst>
              <a:ext uri="{FF2B5EF4-FFF2-40B4-BE49-F238E27FC236}">
                <a16:creationId xmlns:a16="http://schemas.microsoft.com/office/drawing/2014/main" id="{6F947032-242C-D9B5-459D-6115FB03AF17}"/>
              </a:ext>
            </a:extLst>
          </p:cNvPr>
          <p:cNvGraphicFramePr>
            <a:graphicFrameLocks noGrp="1"/>
          </p:cNvGraphicFramePr>
          <p:nvPr>
            <p:ph idx="1"/>
            <p:extLst>
              <p:ext uri="{D42A27DB-BD31-4B8C-83A1-F6EECF244321}">
                <p14:modId xmlns:p14="http://schemas.microsoft.com/office/powerpoint/2010/main" val="2618743125"/>
              </p:ext>
            </p:extLst>
          </p:nvPr>
        </p:nvGraphicFramePr>
        <p:xfrm>
          <a:off x="680679" y="2318138"/>
          <a:ext cx="10830641" cy="3598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12892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F64AB-4F17-3D78-2307-86085C690620}"/>
              </a:ext>
            </a:extLst>
          </p:cNvPr>
          <p:cNvSpPr>
            <a:spLocks noGrp="1"/>
          </p:cNvSpPr>
          <p:nvPr>
            <p:ph type="title"/>
          </p:nvPr>
        </p:nvSpPr>
        <p:spPr>
          <a:xfrm>
            <a:off x="226577" y="753228"/>
            <a:ext cx="10067606" cy="1080938"/>
          </a:xfrm>
        </p:spPr>
        <p:txBody>
          <a:bodyPr>
            <a:normAutofit/>
          </a:bodyPr>
          <a:lstStyle/>
          <a:p>
            <a:r>
              <a:rPr lang="en-NZ" b="1" dirty="0"/>
              <a:t>The Cass Review recommends caution</a:t>
            </a:r>
          </a:p>
        </p:txBody>
      </p:sp>
      <p:sp>
        <p:nvSpPr>
          <p:cNvPr id="3" name="Content Placeholder 2">
            <a:extLst>
              <a:ext uri="{FF2B5EF4-FFF2-40B4-BE49-F238E27FC236}">
                <a16:creationId xmlns:a16="http://schemas.microsoft.com/office/drawing/2014/main" id="{9324AAA7-8522-1056-78CC-2BF2FA017751}"/>
              </a:ext>
            </a:extLst>
          </p:cNvPr>
          <p:cNvSpPr>
            <a:spLocks noGrp="1"/>
          </p:cNvSpPr>
          <p:nvPr>
            <p:ph idx="1"/>
          </p:nvPr>
        </p:nvSpPr>
        <p:spPr>
          <a:xfrm>
            <a:off x="3641416" y="2171812"/>
            <a:ext cx="6797310" cy="4245548"/>
          </a:xfrm>
        </p:spPr>
        <p:txBody>
          <a:bodyPr vert="horz" lIns="91440" tIns="45720" rIns="91440" bIns="45720" rtlCol="0" anchor="t">
            <a:noAutofit/>
          </a:bodyPr>
          <a:lstStyle/>
          <a:p>
            <a:pPr marL="0" indent="0">
              <a:buNone/>
            </a:pPr>
            <a:r>
              <a:rPr lang="en-NZ" sz="1800" b="1" dirty="0"/>
              <a:t>The Cass Review (2024) is the world's most comprehensive appraisal of gender medicine for minors and, after a four-year investigation, concluded: </a:t>
            </a:r>
          </a:p>
          <a:p>
            <a:pPr marL="342900" indent="-342900"/>
            <a:r>
              <a:rPr lang="en-NZ" sz="1800" b="1" dirty="0">
                <a:ea typeface="+mn-lt"/>
                <a:cs typeface="+mn-lt"/>
              </a:rPr>
              <a:t>Clinicians “</a:t>
            </a:r>
            <a:r>
              <a:rPr lang="en-NZ" sz="1800" b="1" i="1" dirty="0">
                <a:ea typeface="+mn-lt"/>
                <a:cs typeface="+mn-lt"/>
              </a:rPr>
              <a:t>are unable to determine with any certainty which children and young people will go on to have an enduring trans identity.” </a:t>
            </a:r>
            <a:endParaRPr lang="en-NZ" sz="1800" b="1" i="1" dirty="0"/>
          </a:p>
          <a:p>
            <a:pPr marL="342900" indent="-342900"/>
            <a:r>
              <a:rPr lang="en-NZ" sz="1800" b="1" dirty="0">
                <a:ea typeface="+mn-lt"/>
                <a:cs typeface="+mn-lt"/>
              </a:rPr>
              <a:t>Immediate affirmation and social transition to an opposite sex identity is </a:t>
            </a:r>
            <a:r>
              <a:rPr lang="en-NZ" sz="1800" b="1" i="1" dirty="0">
                <a:ea typeface="+mn-lt"/>
                <a:cs typeface="+mn-lt"/>
              </a:rPr>
              <a:t>not </a:t>
            </a:r>
            <a:r>
              <a:rPr lang="en-NZ" sz="1800" b="1" dirty="0">
                <a:ea typeface="+mn-lt"/>
                <a:cs typeface="+mn-lt"/>
              </a:rPr>
              <a:t>best practice. </a:t>
            </a:r>
          </a:p>
          <a:p>
            <a:pPr marL="342900" indent="-342900"/>
            <a:r>
              <a:rPr lang="en-NZ" sz="1800" b="1" dirty="0">
                <a:ea typeface="+mn-lt"/>
                <a:cs typeface="+mn-lt"/>
              </a:rPr>
              <a:t>Parents should always be involved in decisions about their children.</a:t>
            </a:r>
          </a:p>
          <a:p>
            <a:pPr marL="342900" indent="-342900"/>
            <a:r>
              <a:rPr lang="en-NZ" sz="1800" b="1" dirty="0">
                <a:ea typeface="+mn-lt"/>
                <a:cs typeface="+mn-lt"/>
              </a:rPr>
              <a:t>Social transition is </a:t>
            </a:r>
            <a:r>
              <a:rPr lang="en-NZ" sz="1800" b="1" i="1" dirty="0">
                <a:ea typeface="+mn-lt"/>
                <a:cs typeface="+mn-lt"/>
              </a:rPr>
              <a:t>not </a:t>
            </a:r>
            <a:r>
              <a:rPr lang="en-NZ" sz="1800" b="1" dirty="0">
                <a:ea typeface="+mn-lt"/>
                <a:cs typeface="+mn-lt"/>
              </a:rPr>
              <a:t>a decision that should be undertaken by unqualified teaching staff.</a:t>
            </a:r>
          </a:p>
          <a:p>
            <a:pPr marL="342900" indent="-342900"/>
            <a:r>
              <a:rPr lang="en-NZ" sz="1800" b="1" dirty="0">
                <a:ea typeface="+mn-lt"/>
                <a:cs typeface="+mn-lt"/>
              </a:rPr>
              <a:t>Children with gender distress should be treated in the same way as children with other mental health concerns.</a:t>
            </a:r>
            <a:endParaRPr lang="en-NZ" sz="1800" b="1" dirty="0"/>
          </a:p>
          <a:p>
            <a:pPr marL="0" indent="0">
              <a:buNone/>
            </a:pPr>
            <a:endParaRPr lang="en-NZ" sz="1800" dirty="0"/>
          </a:p>
          <a:p>
            <a:pPr marL="342900" indent="-342900"/>
            <a:endParaRPr lang="en-NZ" sz="1500" dirty="0"/>
          </a:p>
        </p:txBody>
      </p:sp>
      <p:pic>
        <p:nvPicPr>
          <p:cNvPr id="4" name="Picture 3" descr="A person sitting on the floor&#10;&#10;AI-generated content may be incorrect.">
            <a:extLst>
              <a:ext uri="{FF2B5EF4-FFF2-40B4-BE49-F238E27FC236}">
                <a16:creationId xmlns:a16="http://schemas.microsoft.com/office/drawing/2014/main" id="{ADAEBB34-B7D4-CAE8-3DF8-EE287E342A97}"/>
              </a:ext>
            </a:extLst>
          </p:cNvPr>
          <p:cNvPicPr>
            <a:picLocks noChangeAspect="1"/>
          </p:cNvPicPr>
          <p:nvPr/>
        </p:nvPicPr>
        <p:blipFill>
          <a:blip r:embed="rId2"/>
          <a:srcRect l="27295" r="16147" b="-2"/>
          <a:stretch>
            <a:fillRect/>
          </a:stretch>
        </p:blipFill>
        <p:spPr>
          <a:xfrm>
            <a:off x="309386" y="2171812"/>
            <a:ext cx="3176865" cy="4245548"/>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4057181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6BCB397-4790-4766-82B8-F6ED3BAAB0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1" name="Rectangle 10">
              <a:extLst>
                <a:ext uri="{FF2B5EF4-FFF2-40B4-BE49-F238E27FC236}">
                  <a16:creationId xmlns:a16="http://schemas.microsoft.com/office/drawing/2014/main" id="{BDB66795-F5BA-4B6C-951C-11DBE9D24A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2C790B8-181F-443B-9B01-D67B4B94ABA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Picture 4" descr="A group of kids running outside of a building&#10;&#10;AI-generated content may be incorrect.">
            <a:extLst>
              <a:ext uri="{FF2B5EF4-FFF2-40B4-BE49-F238E27FC236}">
                <a16:creationId xmlns:a16="http://schemas.microsoft.com/office/drawing/2014/main" id="{345AFBE6-00C3-ACD4-3D18-C9937B6E4DBD}"/>
              </a:ext>
            </a:extLst>
          </p:cNvPr>
          <p:cNvPicPr>
            <a:picLocks noChangeAspect="1"/>
          </p:cNvPicPr>
          <p:nvPr/>
        </p:nvPicPr>
        <p:blipFill>
          <a:blip r:embed="rId3"/>
          <a:srcRect l="27074" r="27743"/>
          <a:stretch>
            <a:fillRect/>
          </a:stretch>
        </p:blipFill>
        <p:spPr>
          <a:xfrm>
            <a:off x="7547810" y="10"/>
            <a:ext cx="4641013" cy="6856310"/>
          </a:xfrm>
          <a:prstGeom prst="rect">
            <a:avLst/>
          </a:prstGeom>
          <a:ln>
            <a:noFill/>
          </a:ln>
          <a:effectLst/>
        </p:spPr>
      </p:pic>
      <p:sp>
        <p:nvSpPr>
          <p:cNvPr id="14" name="Rectangle 13">
            <a:extLst>
              <a:ext uri="{FF2B5EF4-FFF2-40B4-BE49-F238E27FC236}">
                <a16:creationId xmlns:a16="http://schemas.microsoft.com/office/drawing/2014/main" id="{0917D5C4-7346-4128-A893-88F9031A3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sp>
        <p:nvSpPr>
          <p:cNvPr id="2" name="Title 1">
            <a:extLst>
              <a:ext uri="{FF2B5EF4-FFF2-40B4-BE49-F238E27FC236}">
                <a16:creationId xmlns:a16="http://schemas.microsoft.com/office/drawing/2014/main" id="{1251A93E-5A0D-E0AF-8618-215CE9EB8D32}"/>
              </a:ext>
            </a:extLst>
          </p:cNvPr>
          <p:cNvSpPr>
            <a:spLocks noGrp="1"/>
          </p:cNvSpPr>
          <p:nvPr>
            <p:ph type="title"/>
          </p:nvPr>
        </p:nvSpPr>
        <p:spPr>
          <a:xfrm>
            <a:off x="365761" y="753228"/>
            <a:ext cx="7402112" cy="1080938"/>
          </a:xfrm>
        </p:spPr>
        <p:txBody>
          <a:bodyPr>
            <a:normAutofit/>
          </a:bodyPr>
          <a:lstStyle/>
          <a:p>
            <a:r>
              <a:rPr lang="en-NZ" b="1" dirty="0"/>
              <a:t>Meeting the needs of </a:t>
            </a:r>
            <a:r>
              <a:rPr lang="en-NZ" b="1" i="1" dirty="0"/>
              <a:t>everyone </a:t>
            </a:r>
            <a:endParaRPr lang="en-NZ" b="1" dirty="0"/>
          </a:p>
        </p:txBody>
      </p:sp>
      <p:pic>
        <p:nvPicPr>
          <p:cNvPr id="16" name="Picture 15">
            <a:extLst>
              <a:ext uri="{FF2B5EF4-FFF2-40B4-BE49-F238E27FC236}">
                <a16:creationId xmlns:a16="http://schemas.microsoft.com/office/drawing/2014/main" id="{4EC06EAC-4D4E-4BEC-A580-543F5E0EDE9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Content Placeholder 2">
            <a:extLst>
              <a:ext uri="{FF2B5EF4-FFF2-40B4-BE49-F238E27FC236}">
                <a16:creationId xmlns:a16="http://schemas.microsoft.com/office/drawing/2014/main" id="{0EA53D75-C9BF-53A1-9536-B1D000F3462A}"/>
              </a:ext>
            </a:extLst>
          </p:cNvPr>
          <p:cNvSpPr>
            <a:spLocks noGrp="1"/>
          </p:cNvSpPr>
          <p:nvPr>
            <p:ph idx="1"/>
          </p:nvPr>
        </p:nvSpPr>
        <p:spPr>
          <a:xfrm>
            <a:off x="365761" y="2336872"/>
            <a:ext cx="6737772" cy="4033447"/>
          </a:xfrm>
        </p:spPr>
        <p:txBody>
          <a:bodyPr>
            <a:normAutofit fontScale="92500" lnSpcReduction="10000"/>
          </a:bodyPr>
          <a:lstStyle/>
          <a:p>
            <a:pPr marL="0" indent="0">
              <a:buNone/>
            </a:pPr>
            <a:r>
              <a:rPr lang="en-NZ" sz="1800" b="1" dirty="0"/>
              <a:t>School Boards are responsible for student and staff wellbeing. </a:t>
            </a:r>
          </a:p>
          <a:p>
            <a:pPr marL="0" indent="0">
              <a:buNone/>
            </a:pPr>
            <a:r>
              <a:rPr lang="en-NZ" sz="1800" b="1" dirty="0">
                <a:solidFill>
                  <a:schemeClr val="bg2">
                    <a:lumMod val="75000"/>
                  </a:schemeClr>
                </a:solidFill>
              </a:rPr>
              <a:t>When students claim a transgender identity and the school affirms that they have changed sex, </a:t>
            </a:r>
            <a:r>
              <a:rPr lang="en-NZ" sz="1800" b="1" i="1" dirty="0">
                <a:solidFill>
                  <a:schemeClr val="bg2">
                    <a:lumMod val="75000"/>
                  </a:schemeClr>
                </a:solidFill>
                <a:highlight>
                  <a:srgbClr val="00FFFF"/>
                </a:highlight>
              </a:rPr>
              <a:t>the wellbeing of everyone in the school is affected</a:t>
            </a:r>
            <a:r>
              <a:rPr lang="en-NZ" sz="1800" b="1" i="1" dirty="0">
                <a:solidFill>
                  <a:schemeClr val="bg2">
                    <a:lumMod val="75000"/>
                  </a:schemeClr>
                </a:solidFill>
              </a:rPr>
              <a:t>.  </a:t>
            </a:r>
          </a:p>
          <a:p>
            <a:pPr marL="0" indent="0">
              <a:buNone/>
            </a:pPr>
            <a:r>
              <a:rPr lang="en-NZ" sz="1800" b="1" dirty="0"/>
              <a:t>Other children, their parents, and staff all have the legal right to disagree with gender identity beliefs and to express their views respectfully, without the fear of censure. </a:t>
            </a:r>
          </a:p>
          <a:p>
            <a:pPr marL="0" indent="0">
              <a:buNone/>
            </a:pPr>
            <a:r>
              <a:rPr lang="en-US" sz="1800" b="1" dirty="0">
                <a:solidFill>
                  <a:schemeClr val="bg2">
                    <a:lumMod val="75000"/>
                  </a:schemeClr>
                </a:solidFill>
              </a:rPr>
              <a:t>In 2023, the Teaching Council CEO, Lesley Hoskin, publicly agreed that teachers </a:t>
            </a:r>
            <a:r>
              <a:rPr lang="en-US" sz="1800" b="1" i="1" dirty="0">
                <a:solidFill>
                  <a:schemeClr val="bg2">
                    <a:lumMod val="75000"/>
                  </a:schemeClr>
                </a:solidFill>
              </a:rPr>
              <a:t>do</a:t>
            </a:r>
            <a:r>
              <a:rPr lang="en-US" sz="1800" b="1" dirty="0">
                <a:solidFill>
                  <a:schemeClr val="bg2">
                    <a:lumMod val="75000"/>
                  </a:schemeClr>
                </a:solidFill>
              </a:rPr>
              <a:t> have the right to decline to use preferred pronouns</a:t>
            </a:r>
          </a:p>
          <a:p>
            <a:pPr marL="0" indent="0">
              <a:buNone/>
            </a:pPr>
            <a:r>
              <a:rPr lang="en-US" sz="1800" b="1" dirty="0"/>
              <a:t>The Teaching Council website advises, </a:t>
            </a:r>
            <a:r>
              <a:rPr lang="en-US" sz="1800" b="1" i="1" dirty="0"/>
              <a:t>“It is essential that teachers do not use their position of authority to enforce, impose or promote their views onto students. In addition, it is important that teachers do not promote extreme, offensive or uncomfortable positions in a way that may cause harm to students.”</a:t>
            </a:r>
          </a:p>
          <a:p>
            <a:pPr marL="0" indent="0">
              <a:buNone/>
            </a:pPr>
            <a:endParaRPr lang="en-NZ" sz="1400" b="1" dirty="0"/>
          </a:p>
          <a:p>
            <a:pPr marL="0" indent="0">
              <a:buNone/>
            </a:pPr>
            <a:endParaRPr lang="en-NZ" sz="1400" b="1" dirty="0"/>
          </a:p>
        </p:txBody>
      </p:sp>
    </p:spTree>
    <p:extLst>
      <p:ext uri="{BB962C8B-B14F-4D97-AF65-F5344CB8AC3E}">
        <p14:creationId xmlns:p14="http://schemas.microsoft.com/office/powerpoint/2010/main" val="4150898582"/>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TM04033917[[fn=Berlin]]</Template>
  <TotalTime>0</TotalTime>
  <Words>1480</Words>
  <Application>Microsoft Office PowerPoint</Application>
  <PresentationFormat>Widescreen</PresentationFormat>
  <Paragraphs>92</Paragraphs>
  <Slides>12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Aptos</vt:lpstr>
      <vt:lpstr>Arial</vt:lpstr>
      <vt:lpstr>Trebuchet MS</vt:lpstr>
      <vt:lpstr>Berlin</vt:lpstr>
      <vt:lpstr>We need to talk about gender identity</vt:lpstr>
      <vt:lpstr>What is gender identity? </vt:lpstr>
      <vt:lpstr>What’s wrong with that? </vt:lpstr>
      <vt:lpstr>Gender identity – a concept that is harmful to children</vt:lpstr>
      <vt:lpstr>How does gender identity affect schools?</vt:lpstr>
      <vt:lpstr>Advice to schools is not impartial</vt:lpstr>
      <vt:lpstr>School policies must be based on the understanding that gender identity is a belief that many people do not agree with. </vt:lpstr>
      <vt:lpstr>The Cass Review recommends caution</vt:lpstr>
      <vt:lpstr>Meeting the needs of everyone </vt:lpstr>
      <vt:lpstr>Holding a neutral space</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2025-08-23T01:23:18Z</dcterms:created>
  <dcterms:modified xsi:type="dcterms:W3CDTF">2025-08-23T01:23:45Z</dcterms:modified>
</cp:coreProperties>
</file>